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7"/>
  </p:notesMasterIdLst>
  <p:handoutMasterIdLst>
    <p:handoutMasterId r:id="rId8"/>
  </p:handoutMasterIdLst>
  <p:sldIdLst>
    <p:sldId id="263" r:id="rId5"/>
    <p:sldId id="262" r:id="rId6"/>
  </p:sldIdLst>
  <p:sldSz cx="10058400" cy="77724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63" autoAdjust="0"/>
    <p:restoredTop sz="94820" autoAdjust="0"/>
  </p:normalViewPr>
  <p:slideViewPr>
    <p:cSldViewPr snapToGrid="0">
      <p:cViewPr varScale="1">
        <p:scale>
          <a:sx n="97" d="100"/>
          <a:sy n="97" d="100"/>
        </p:scale>
        <p:origin x="1710" y="72"/>
      </p:cViewPr>
      <p:guideLst>
        <p:guide orient="horz" pos="2448"/>
        <p:guide pos="3168"/>
      </p:guideLst>
    </p:cSldViewPr>
  </p:slideViewPr>
  <p:notesTextViewPr>
    <p:cViewPr>
      <p:scale>
        <a:sx n="3" d="2"/>
        <a:sy n="3" d="2"/>
      </p:scale>
      <p:origin x="0" y="0"/>
    </p:cViewPr>
  </p:notesTextViewPr>
  <p:notesViewPr>
    <p:cSldViewPr snapToGrid="0">
      <p:cViewPr varScale="1">
        <p:scale>
          <a:sx n="91" d="100"/>
          <a:sy n="91" d="100"/>
        </p:scale>
        <p:origin x="204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latinLnBrk="0">
              <a:defRPr lang="de-DE" sz="1200"/>
            </a:lvl1pPr>
          </a:lstStyle>
          <a:p>
            <a:endParaRPr lang="de-DE" dirty="0"/>
          </a:p>
        </p:txBody>
      </p:sp>
      <p:sp>
        <p:nvSpPr>
          <p:cNvPr id="3" name="Datumsplatzhalt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latinLnBrk="0">
              <a:defRPr lang="de-DE" sz="1200"/>
            </a:lvl1pPr>
          </a:lstStyle>
          <a:p>
            <a:fld id="{38D6FE3C-34D8-4B4B-9273-D907B0A3B964}" type="datetimeFigureOut">
              <a:rPr lang="de-DE"/>
              <a:t>02.10.2026</a:t>
            </a:fld>
            <a:endParaRPr lang="de-DE" dirty="0"/>
          </a:p>
        </p:txBody>
      </p:sp>
      <p:sp>
        <p:nvSpPr>
          <p:cNvPr id="4" name="Fußzeilenplatzhalt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latinLnBrk="0">
              <a:defRPr lang="de-DE" sz="1200"/>
            </a:lvl1pPr>
          </a:lstStyle>
          <a:p>
            <a:endParaRPr lang="de-DE" dirty="0"/>
          </a:p>
        </p:txBody>
      </p:sp>
      <p:sp>
        <p:nvSpPr>
          <p:cNvPr id="5" name="Foliennummernplatzhalt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latinLnBrk="0">
              <a:defRPr lang="de-DE" sz="1200"/>
            </a:lvl1pPr>
          </a:lstStyle>
          <a:p>
            <a:fld id="{E169A89D-734B-4FAD-B6E7-2B864E72E489}" type="slidenum">
              <a:rPr lang="de-DE"/>
              <a:t>‹Nr.›</a:t>
            </a:fld>
            <a:endParaRPr lang="de-DE" dirty="0"/>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latinLnBrk="0">
              <a:defRPr lang="de-DE" sz="1200"/>
            </a:lvl1pPr>
          </a:lstStyle>
          <a:p>
            <a:endParaRPr lang="de-DE" dirty="0"/>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latinLnBrk="0">
              <a:defRPr lang="de-DE" sz="1200"/>
            </a:lvl1pPr>
          </a:lstStyle>
          <a:p>
            <a:fld id="{1D0FF5F4-5691-49AF-9E16-FB22826F7264}" type="datetimeFigureOut">
              <a:rPr lang="de-DE"/>
              <a:t>02.10.2026</a:t>
            </a:fld>
            <a:endParaRPr lang="de-DE" dirty="0"/>
          </a:p>
        </p:txBody>
      </p:sp>
      <p:sp>
        <p:nvSpPr>
          <p:cNvPr id="4" name="Folienbildplatzhalter 3"/>
          <p:cNvSpPr>
            <a:spLocks noGrp="1" noRot="1" noChangeAspect="1"/>
          </p:cNvSpPr>
          <p:nvPr>
            <p:ph type="sldImg" idx="2"/>
          </p:nvPr>
        </p:nvSpPr>
        <p:spPr>
          <a:xfrm>
            <a:off x="1231900" y="1241425"/>
            <a:ext cx="433387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latinLnBrk="0">
              <a:defRPr lang="de-DE" sz="1200"/>
            </a:lvl1pPr>
          </a:lstStyle>
          <a:p>
            <a:endParaRPr lang="de-DE" dirty="0"/>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latinLnBrk="0">
              <a:defRPr lang="de-DE" sz="1200"/>
            </a:lvl1pPr>
          </a:lstStyle>
          <a:p>
            <a:fld id="{952A89D7-7603-4ECB-ADF6-F6CF2BE4F401}" type="slidenum">
              <a:rPr lang="de-DE" smtClean="0"/>
              <a:t>‹Nr.›</a:t>
            </a:fld>
            <a:endParaRPr lang="de-DE" dirty="0"/>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lang="de-DE" sz="1200" kern="1200">
        <a:solidFill>
          <a:schemeClr val="tx1"/>
        </a:solidFill>
        <a:latin typeface="+mn-lt"/>
        <a:ea typeface="+mn-ea"/>
        <a:cs typeface="+mn-cs"/>
      </a:defRPr>
    </a:lvl1pPr>
    <a:lvl2pPr marL="457200" algn="l" defTabSz="914400" rtl="0" eaLnBrk="1" latinLnBrk="0" hangingPunct="1">
      <a:defRPr lang="de-DE" sz="1200" kern="1200">
        <a:solidFill>
          <a:schemeClr val="tx1"/>
        </a:solidFill>
        <a:latin typeface="+mn-lt"/>
        <a:ea typeface="+mn-ea"/>
        <a:cs typeface="+mn-cs"/>
      </a:defRPr>
    </a:lvl2pPr>
    <a:lvl3pPr marL="914400" algn="l" defTabSz="914400" rtl="0" eaLnBrk="1" latinLnBrk="0" hangingPunct="1">
      <a:defRPr lang="de-DE" sz="1200" kern="1200">
        <a:solidFill>
          <a:schemeClr val="tx1"/>
        </a:solidFill>
        <a:latin typeface="+mn-lt"/>
        <a:ea typeface="+mn-ea"/>
        <a:cs typeface="+mn-cs"/>
      </a:defRPr>
    </a:lvl3pPr>
    <a:lvl4pPr marL="1371600" algn="l" defTabSz="914400" rtl="0" eaLnBrk="1" latinLnBrk="0" hangingPunct="1">
      <a:defRPr lang="de-DE" sz="1200" kern="1200">
        <a:solidFill>
          <a:schemeClr val="tx1"/>
        </a:solidFill>
        <a:latin typeface="+mn-lt"/>
        <a:ea typeface="+mn-ea"/>
        <a:cs typeface="+mn-cs"/>
      </a:defRPr>
    </a:lvl4pPr>
    <a:lvl5pPr marL="1828800" algn="l" defTabSz="914400" rtl="0" eaLnBrk="1" latinLnBrk="0" hangingPunct="1">
      <a:defRPr lang="de-DE" sz="1200" kern="1200">
        <a:solidFill>
          <a:schemeClr val="tx1"/>
        </a:solidFill>
        <a:latin typeface="+mn-lt"/>
        <a:ea typeface="+mn-ea"/>
        <a:cs typeface="+mn-cs"/>
      </a:defRPr>
    </a:lvl5pPr>
    <a:lvl6pPr marL="2286000" algn="l" defTabSz="914400" rtl="0" eaLnBrk="1" latinLnBrk="0" hangingPunct="1">
      <a:defRPr lang="de-DE" sz="1200" kern="1200">
        <a:solidFill>
          <a:schemeClr val="tx1"/>
        </a:solidFill>
        <a:latin typeface="+mn-lt"/>
        <a:ea typeface="+mn-ea"/>
        <a:cs typeface="+mn-cs"/>
      </a:defRPr>
    </a:lvl6pPr>
    <a:lvl7pPr marL="2743200" algn="l" defTabSz="914400" rtl="0" eaLnBrk="1" latinLnBrk="0" hangingPunct="1">
      <a:defRPr lang="de-DE" sz="1200" kern="1200">
        <a:solidFill>
          <a:schemeClr val="tx1"/>
        </a:solidFill>
        <a:latin typeface="+mn-lt"/>
        <a:ea typeface="+mn-ea"/>
        <a:cs typeface="+mn-cs"/>
      </a:defRPr>
    </a:lvl7pPr>
    <a:lvl8pPr marL="3200400" algn="l" defTabSz="914400" rtl="0" eaLnBrk="1" latinLnBrk="0" hangingPunct="1">
      <a:defRPr lang="de-DE" sz="1200" kern="1200">
        <a:solidFill>
          <a:schemeClr val="tx1"/>
        </a:solidFill>
        <a:latin typeface="+mn-lt"/>
        <a:ea typeface="+mn-ea"/>
        <a:cs typeface="+mn-cs"/>
      </a:defRPr>
    </a:lvl8pPr>
    <a:lvl9pPr marL="3657600" algn="l" defTabSz="914400" rtl="0" eaLnBrk="1" latinLnBrk="0" hangingPunct="1">
      <a:defRPr lang="de-DE"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31900" y="1241425"/>
            <a:ext cx="4333875" cy="3349625"/>
          </a:xfrm>
        </p:spPr>
      </p:sp>
      <p:sp>
        <p:nvSpPr>
          <p:cNvPr id="3" name="Notizenplatzhalter 2"/>
          <p:cNvSpPr>
            <a:spLocks noGrp="1"/>
          </p:cNvSpPr>
          <p:nvPr>
            <p:ph type="body" idx="1"/>
          </p:nvPr>
        </p:nvSpPr>
        <p:spPr/>
        <p:txBody>
          <a:bodyPr/>
          <a:lstStyle/>
          <a:p>
            <a:r>
              <a:rPr lang="de-DE" dirty="0"/>
              <a:t>Zum Ändern dieser Broschüre ersetzen Sie den Beispielinhalt durch eigene Inhalte. Wenn Sie stattdessen lieber mit einer leeren Folie beginnen möchten, klicken Sie auf der Registerkarte "Start" auf " Neue Folie", um eine neue Seite einzufügen. Nun können Sie Ihren Text und die Bilder in die leeren Platzhalter einfügen. Wenn Sie weitere Platzhalter für Titel, Untertitel oder Textkörper benötigen, kopieren Sie einfach einen vorhandenen Platzhalter, und ziehen Sie ihn dann an die gewünschte Position.</a:t>
            </a:r>
          </a:p>
          <a:p>
            <a:endParaRPr lang="de-DE" dirty="0"/>
          </a:p>
          <a:p>
            <a:r>
              <a:rPr lang="de-DE" dirty="0"/>
              <a:t>Haben Sie bemerkt, dass wir Falzmarkierungen hinzugefügt haben? Sie sind wirklich ganz hell, aber wenn sie in Ihrer Broschüre nicht angezeigt werden sollen, können Sie sie vor dem Drucken auswählen und löschen.</a:t>
            </a:r>
          </a:p>
          <a:p>
            <a:endParaRPr lang="de-DE" dirty="0"/>
          </a:p>
        </p:txBody>
      </p:sp>
      <p:sp>
        <p:nvSpPr>
          <p:cNvPr id="4" name="Foliennummernplatzhalter 3"/>
          <p:cNvSpPr>
            <a:spLocks noGrp="1"/>
          </p:cNvSpPr>
          <p:nvPr>
            <p:ph type="sldNum" sz="quarter" idx="10"/>
          </p:nvPr>
        </p:nvSpPr>
        <p:spPr/>
        <p:txBody>
          <a:bodyPr/>
          <a:lstStyle/>
          <a:p>
            <a:fld id="{952A89D7-7603-4ECB-ADF6-F6CF2BE4F401}" type="slidenum">
              <a:rPr lang="de-DE" smtClean="0"/>
              <a:t>1</a:t>
            </a:fld>
            <a:endParaRPr lang="de-DE"/>
          </a:p>
        </p:txBody>
      </p:sp>
    </p:spTree>
    <p:extLst>
      <p:ext uri="{BB962C8B-B14F-4D97-AF65-F5344CB8AC3E}">
        <p14:creationId xmlns:p14="http://schemas.microsoft.com/office/powerpoint/2010/main" val="4002311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231900" y="1241425"/>
            <a:ext cx="4333875" cy="3349625"/>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952A89D7-7603-4ECB-ADF6-F6CF2BE4F401}" type="slidenum">
              <a:rPr lang="de-DE" smtClean="0"/>
              <a:t>2</a:t>
            </a:fld>
            <a:endParaRPr lang="de-DE"/>
          </a:p>
        </p:txBody>
      </p:sp>
    </p:spTree>
    <p:extLst>
      <p:ext uri="{BB962C8B-B14F-4D97-AF65-F5344CB8AC3E}">
        <p14:creationId xmlns:p14="http://schemas.microsoft.com/office/powerpoint/2010/main" val="1298715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ußense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319277"/>
      </p:ext>
    </p:extLst>
  </p:cSld>
  <p:clrMapOvr>
    <a:masterClrMapping/>
  </p:clrMapOvr>
  <p:extLst>
    <p:ext uri="{DCECCB84-F9BA-43D5-87BE-67443E8EF086}">
      <p15:sldGuideLst xmlns:p15="http://schemas.microsoft.com/office/powerpoint/2012/main">
        <p15:guide id="1" orient="horz" pos="288" userDrawn="1">
          <p15:clr>
            <a:srgbClr val="FBAE40"/>
          </p15:clr>
        </p15:guide>
        <p15:guide id="2" orient="horz" pos="4560" userDrawn="1">
          <p15:clr>
            <a:srgbClr val="FBAE40"/>
          </p15:clr>
        </p15:guide>
        <p15:guide id="3" pos="144" userDrawn="1">
          <p15:clr>
            <a:srgbClr val="FBAE40"/>
          </p15:clr>
        </p15:guide>
        <p15:guide id="4" pos="1920" userDrawn="1">
          <p15:clr>
            <a:srgbClr val="FBAE40"/>
          </p15:clr>
        </p15:guide>
        <p15:guide id="6" pos="6156" userDrawn="1">
          <p15:clr>
            <a:srgbClr val="FBAE40"/>
          </p15:clr>
        </p15:guide>
        <p15:guide id="7" pos="4382" userDrawn="1">
          <p15:clr>
            <a:srgbClr val="FBAE40"/>
          </p15:clr>
        </p15:guide>
        <p15:guide id="8" pos="2250" userDrawn="1">
          <p15:clr>
            <a:srgbClr val="FBAE40"/>
          </p15:clr>
        </p15:guide>
        <p15:guide id="9" pos="402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nse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508751"/>
      </p:ext>
    </p:extLst>
  </p:cSld>
  <p:clrMapOvr>
    <a:masterClrMapping/>
  </p:clrMapOvr>
  <p:extLst>
    <p:ext uri="{DCECCB84-F9BA-43D5-87BE-67443E8EF086}">
      <p15:sldGuideLst xmlns:p15="http://schemas.microsoft.com/office/powerpoint/2012/main">
        <p15:guide id="1" pos="144" userDrawn="1">
          <p15:clr>
            <a:srgbClr val="FBAE40"/>
          </p15:clr>
        </p15:guide>
        <p15:guide id="2" pos="1920" userDrawn="1">
          <p15:clr>
            <a:srgbClr val="FBAE40"/>
          </p15:clr>
        </p15:guide>
        <p15:guide id="3" pos="2250" userDrawn="1">
          <p15:clr>
            <a:srgbClr val="FBAE40"/>
          </p15:clr>
        </p15:guide>
        <p15:guide id="4" pos="4026" userDrawn="1">
          <p15:clr>
            <a:srgbClr val="FBAE40"/>
          </p15:clr>
        </p15:guide>
        <p15:guide id="5" pos="4382" userDrawn="1">
          <p15:clr>
            <a:srgbClr val="FBAE40"/>
          </p15:clr>
        </p15:guide>
        <p15:guide id="6" pos="6160" userDrawn="1">
          <p15:clr>
            <a:srgbClr val="FBAE40"/>
          </p15:clr>
        </p15:guide>
        <p15:guide id="7" orient="horz" pos="288" userDrawn="1">
          <p15:clr>
            <a:srgbClr val="FBAE40"/>
          </p15:clr>
        </p15:guide>
        <p15:guide id="8" orient="horz" pos="456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91515" y="413812"/>
            <a:ext cx="8675370" cy="1502305"/>
          </a:xfrm>
          <a:prstGeom prst="rect">
            <a:avLst/>
          </a:prstGeom>
        </p:spPr>
        <p:txBody>
          <a:bodyPr vert="horz" lIns="91440" tIns="45720" rIns="91440" bIns="45720" rtlCol="0" anchor="ctr">
            <a:normAutofit/>
          </a:bodyPr>
          <a:lstStyle/>
          <a:p>
            <a:r>
              <a:rPr lang="de-DE" dirty="0"/>
              <a:t>Titelmasterformat durch Klicken bearbeiten</a:t>
            </a:r>
          </a:p>
        </p:txBody>
      </p:sp>
      <p:sp>
        <p:nvSpPr>
          <p:cNvPr id="3" name="Textplatzhalt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latinLnBrk="0">
              <a:defRPr lang="de-DE" sz="1320">
                <a:solidFill>
                  <a:schemeClr val="tx1">
                    <a:tint val="75000"/>
                  </a:schemeClr>
                </a:solidFill>
              </a:defRPr>
            </a:lvl1pPr>
          </a:lstStyle>
          <a:p>
            <a:fld id="{FC7BAE6A-DCF3-43E4-B2A0-33D0CF1225FC}" type="datetimeFigureOut">
              <a:rPr lang="de-DE"/>
              <a:t>02.10.2026</a:t>
            </a:fld>
            <a:endParaRPr lang="de-DE" dirty="0"/>
          </a:p>
        </p:txBody>
      </p:sp>
      <p:sp>
        <p:nvSpPr>
          <p:cNvPr id="5" name="Fußzeilenplatzhalter 4"/>
          <p:cNvSpPr>
            <a:spLocks noGrp="1"/>
          </p:cNvSpPr>
          <p:nvPr>
            <p:ph type="ftr" sz="quarter" idx="3"/>
          </p:nvPr>
        </p:nvSpPr>
        <p:spPr>
          <a:xfrm>
            <a:off x="3331846" y="7203865"/>
            <a:ext cx="3394710" cy="413808"/>
          </a:xfrm>
          <a:prstGeom prst="rect">
            <a:avLst/>
          </a:prstGeom>
        </p:spPr>
        <p:txBody>
          <a:bodyPr vert="horz" lIns="91440" tIns="45720" rIns="91440" bIns="45720" rtlCol="0" anchor="ctr"/>
          <a:lstStyle>
            <a:lvl1pPr algn="ctr" latinLnBrk="0">
              <a:defRPr lang="de-DE" sz="132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7103746" y="7203865"/>
            <a:ext cx="2263140" cy="413808"/>
          </a:xfrm>
          <a:prstGeom prst="rect">
            <a:avLst/>
          </a:prstGeom>
        </p:spPr>
        <p:txBody>
          <a:bodyPr vert="horz" lIns="91440" tIns="45720" rIns="91440" bIns="45720" rtlCol="0" anchor="ctr"/>
          <a:lstStyle>
            <a:lvl1pPr algn="r" latinLnBrk="0">
              <a:defRPr lang="de-DE" sz="1320">
                <a:solidFill>
                  <a:schemeClr val="tx1">
                    <a:tint val="75000"/>
                  </a:schemeClr>
                </a:solidFill>
              </a:defRPr>
            </a:lvl1pPr>
          </a:lstStyle>
          <a:p>
            <a:fld id="{9F6761A3-4CAC-4C5F-AC82-8DB08D526BC2}" type="slidenum">
              <a:rPr lang="de-DE" smtClean="0"/>
              <a:t>‹Nr.›</a:t>
            </a:fld>
            <a:endParaRPr lang="de-DE" dirty="0"/>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lang="de-DE"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Clr>
          <a:schemeClr val="accent1"/>
        </a:buClr>
        <a:buFont typeface="Arial" panose="020B0604020202020204" pitchFamily="34" charset="0"/>
        <a:buChar char="•"/>
        <a:defRPr lang="de-DE"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Clr>
          <a:schemeClr val="accent1"/>
        </a:buClr>
        <a:buFont typeface="Arial" panose="020B0604020202020204" pitchFamily="34" charset="0"/>
        <a:buChar char="•"/>
        <a:defRPr lang="de-DE"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Clr>
          <a:schemeClr val="accent1"/>
        </a:buClr>
        <a:buFont typeface="Arial" panose="020B0604020202020204" pitchFamily="34" charset="0"/>
        <a:buChar char="•"/>
        <a:defRPr lang="de-DE"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Clr>
          <a:schemeClr val="accent1"/>
        </a:buClr>
        <a:buFont typeface="Arial" panose="020B0604020202020204" pitchFamily="34" charset="0"/>
        <a:buChar char="•"/>
        <a:defRPr lang="de-DE"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Clr>
          <a:schemeClr val="accent1"/>
        </a:buClr>
        <a:buFont typeface="Arial" panose="020B0604020202020204" pitchFamily="34" charset="0"/>
        <a:buChar char="•"/>
        <a:defRPr lang="de-DE"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lang="de-DE"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lang="de-DE"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lang="de-DE"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lang="de-DE" sz="1980" kern="1200">
          <a:solidFill>
            <a:schemeClr val="tx1"/>
          </a:solidFill>
          <a:latin typeface="+mn-lt"/>
          <a:ea typeface="+mn-ea"/>
          <a:cs typeface="+mn-cs"/>
        </a:defRPr>
      </a:lvl9pPr>
    </p:bodyStyle>
    <p:otherStyle>
      <a:defPPr>
        <a:defRPr lang="de-DE"/>
      </a:defPPr>
      <a:lvl1pPr marL="0" algn="l" defTabSz="1005840" rtl="0" eaLnBrk="1" latinLnBrk="0" hangingPunct="1">
        <a:defRPr lang="de-DE" sz="1980" kern="1200">
          <a:solidFill>
            <a:schemeClr val="tx1"/>
          </a:solidFill>
          <a:latin typeface="+mn-lt"/>
          <a:ea typeface="+mn-ea"/>
          <a:cs typeface="+mn-cs"/>
        </a:defRPr>
      </a:lvl1pPr>
      <a:lvl2pPr marL="502920" algn="l" defTabSz="1005840" rtl="0" eaLnBrk="1" latinLnBrk="0" hangingPunct="1">
        <a:defRPr lang="de-DE" sz="1980" kern="1200">
          <a:solidFill>
            <a:schemeClr val="tx1"/>
          </a:solidFill>
          <a:latin typeface="+mn-lt"/>
          <a:ea typeface="+mn-ea"/>
          <a:cs typeface="+mn-cs"/>
        </a:defRPr>
      </a:lvl2pPr>
      <a:lvl3pPr marL="1005840" algn="l" defTabSz="1005840" rtl="0" eaLnBrk="1" latinLnBrk="0" hangingPunct="1">
        <a:defRPr lang="de-DE" sz="1980" kern="1200">
          <a:solidFill>
            <a:schemeClr val="tx1"/>
          </a:solidFill>
          <a:latin typeface="+mn-lt"/>
          <a:ea typeface="+mn-ea"/>
          <a:cs typeface="+mn-cs"/>
        </a:defRPr>
      </a:lvl3pPr>
      <a:lvl4pPr marL="1508760" algn="l" defTabSz="1005840" rtl="0" eaLnBrk="1" latinLnBrk="0" hangingPunct="1">
        <a:defRPr lang="de-DE" sz="1980" kern="1200">
          <a:solidFill>
            <a:schemeClr val="tx1"/>
          </a:solidFill>
          <a:latin typeface="+mn-lt"/>
          <a:ea typeface="+mn-ea"/>
          <a:cs typeface="+mn-cs"/>
        </a:defRPr>
      </a:lvl4pPr>
      <a:lvl5pPr marL="2011680" algn="l" defTabSz="1005840" rtl="0" eaLnBrk="1" latinLnBrk="0" hangingPunct="1">
        <a:defRPr lang="de-DE" sz="1980" kern="1200">
          <a:solidFill>
            <a:schemeClr val="tx1"/>
          </a:solidFill>
          <a:latin typeface="+mn-lt"/>
          <a:ea typeface="+mn-ea"/>
          <a:cs typeface="+mn-cs"/>
        </a:defRPr>
      </a:lvl5pPr>
      <a:lvl6pPr marL="2514600" algn="l" defTabSz="1005840" rtl="0" eaLnBrk="1" latinLnBrk="0" hangingPunct="1">
        <a:defRPr lang="de-DE" sz="1980" kern="1200">
          <a:solidFill>
            <a:schemeClr val="tx1"/>
          </a:solidFill>
          <a:latin typeface="+mn-lt"/>
          <a:ea typeface="+mn-ea"/>
          <a:cs typeface="+mn-cs"/>
        </a:defRPr>
      </a:lvl6pPr>
      <a:lvl7pPr marL="3017520" algn="l" defTabSz="1005840" rtl="0" eaLnBrk="1" latinLnBrk="0" hangingPunct="1">
        <a:defRPr lang="de-DE" sz="1980" kern="1200">
          <a:solidFill>
            <a:schemeClr val="tx1"/>
          </a:solidFill>
          <a:latin typeface="+mn-lt"/>
          <a:ea typeface="+mn-ea"/>
          <a:cs typeface="+mn-cs"/>
        </a:defRPr>
      </a:lvl7pPr>
      <a:lvl8pPr marL="3520440" algn="l" defTabSz="1005840" rtl="0" eaLnBrk="1" latinLnBrk="0" hangingPunct="1">
        <a:defRPr lang="de-DE" sz="1980" kern="1200">
          <a:solidFill>
            <a:schemeClr val="tx1"/>
          </a:solidFill>
          <a:latin typeface="+mn-lt"/>
          <a:ea typeface="+mn-ea"/>
          <a:cs typeface="+mn-cs"/>
        </a:defRPr>
      </a:lvl8pPr>
      <a:lvl9pPr marL="4023360" algn="l" defTabSz="1005840" rtl="0" eaLnBrk="1" latinLnBrk="0" hangingPunct="1">
        <a:defRPr lang="de-DE"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jpe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Gerader Verbinder 15"/>
          <p:cNvCxnSpPr/>
          <p:nvPr/>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20" name="Rectangle 210"/>
          <p:cNvSpPr>
            <a:spLocks noChangeArrowheads="1"/>
          </p:cNvSpPr>
          <p:nvPr/>
        </p:nvSpPr>
        <p:spPr bwMode="auto">
          <a:xfrm>
            <a:off x="0" y="4318"/>
            <a:ext cx="10058400" cy="457200"/>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de-DE" sz="1000">
                <a:effectLst/>
                <a:latin typeface="Times New Roman"/>
                <a:ea typeface="Times New Roman"/>
              </a:rPr>
              <a:t> </a:t>
            </a:r>
          </a:p>
        </p:txBody>
      </p:sp>
      <p:sp>
        <p:nvSpPr>
          <p:cNvPr id="25" name="Rectangle 211"/>
          <p:cNvSpPr>
            <a:spLocks noChangeArrowheads="1"/>
          </p:cNvSpPr>
          <p:nvPr/>
        </p:nvSpPr>
        <p:spPr bwMode="auto">
          <a:xfrm>
            <a:off x="7910514" y="287531"/>
            <a:ext cx="2147887" cy="374015"/>
          </a:xfrm>
          <a:prstGeom prst="rect">
            <a:avLst/>
          </a:prstGeom>
          <a:solidFill>
            <a:srgbClr val="FADD0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lgn="r"/>
            <a:r>
              <a:rPr lang="de-DE" sz="1400" b="1" dirty="0">
                <a:latin typeface="Arial"/>
                <a:ea typeface="Times New Roman"/>
              </a:rPr>
              <a:t>Bestellsystem</a:t>
            </a:r>
            <a:endParaRPr lang="de-DE" sz="1400" dirty="0"/>
          </a:p>
        </p:txBody>
      </p:sp>
      <p:sp>
        <p:nvSpPr>
          <p:cNvPr id="26" name="Rectangle 211"/>
          <p:cNvSpPr>
            <a:spLocks noChangeArrowheads="1"/>
          </p:cNvSpPr>
          <p:nvPr/>
        </p:nvSpPr>
        <p:spPr bwMode="auto">
          <a:xfrm>
            <a:off x="1138307" y="287531"/>
            <a:ext cx="2147887" cy="374015"/>
          </a:xfrm>
          <a:prstGeom prst="rect">
            <a:avLst/>
          </a:prstGeom>
          <a:solidFill>
            <a:srgbClr val="FADD0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lgn="r"/>
            <a:r>
              <a:rPr lang="de-DE" sz="1400" b="1" dirty="0">
                <a:latin typeface="Arial"/>
                <a:ea typeface="Times New Roman"/>
              </a:rPr>
              <a:t>Die Mensa</a:t>
            </a:r>
            <a:endParaRPr lang="de-DE" sz="1400" dirty="0"/>
          </a:p>
        </p:txBody>
      </p:sp>
      <p:sp>
        <p:nvSpPr>
          <p:cNvPr id="27" name="Rechteck 26"/>
          <p:cNvSpPr/>
          <p:nvPr/>
        </p:nvSpPr>
        <p:spPr>
          <a:xfrm>
            <a:off x="137772" y="762478"/>
            <a:ext cx="2977191" cy="6663363"/>
          </a:xfrm>
          <a:prstGeom prst="rect">
            <a:avLst/>
          </a:prstGeom>
        </p:spPr>
        <p:txBody>
          <a:bodyPr wrap="square">
            <a:spAutoFit/>
          </a:bodyPr>
          <a:lstStyle/>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endParaRPr lang="de-DE" sz="1000" b="1" dirty="0">
              <a:latin typeface="Arial" panose="020B0604020202020204" pitchFamily="34" charset="0"/>
              <a:cs typeface="Arial" panose="020B0604020202020204" pitchFamily="34" charset="0"/>
            </a:endParaRPr>
          </a:p>
          <a:p>
            <a:pPr>
              <a:spcAft>
                <a:spcPts val="600"/>
              </a:spcAft>
            </a:pPr>
            <a:r>
              <a:rPr lang="de-DE" sz="1000" b="1" dirty="0">
                <a:latin typeface="Arial" panose="020B0604020202020204" pitchFamily="34" charset="0"/>
                <a:cs typeface="Arial" panose="020B0604020202020204" pitchFamily="34" charset="0"/>
              </a:rPr>
              <a:t>Welche Angebote stehen Ihnen zur Verfügung</a:t>
            </a:r>
          </a:p>
          <a:p>
            <a:pPr>
              <a:lnSpc>
                <a:spcPct val="150000"/>
              </a:lnSpc>
              <a:spcAft>
                <a:spcPts val="600"/>
              </a:spcAft>
            </a:pPr>
            <a:r>
              <a:rPr lang="de-DE" sz="800" dirty="0">
                <a:latin typeface="Arial" panose="020B0604020202020204" pitchFamily="34" charset="0"/>
                <a:cs typeface="Arial" panose="020B0604020202020204" pitchFamily="34" charset="0"/>
              </a:rPr>
              <a:t>Mit dem </a:t>
            </a:r>
            <a:r>
              <a:rPr lang="de-DE" sz="800" b="1" dirty="0">
                <a:latin typeface="Arial" panose="020B0604020202020204" pitchFamily="34" charset="0"/>
                <a:cs typeface="Arial" panose="020B0604020202020204" pitchFamily="34" charset="0"/>
              </a:rPr>
              <a:t>Caterer </a:t>
            </a:r>
            <a:r>
              <a:rPr lang="de-DE" sz="800" b="1" dirty="0" err="1">
                <a:latin typeface="Arial" panose="020B0604020202020204" pitchFamily="34" charset="0"/>
                <a:cs typeface="Arial" panose="020B0604020202020204" pitchFamily="34" charset="0"/>
              </a:rPr>
              <a:t>Sauder</a:t>
            </a:r>
            <a:r>
              <a:rPr lang="de-DE" sz="800" b="1" dirty="0">
                <a:latin typeface="Arial" panose="020B0604020202020204" pitchFamily="34" charset="0"/>
                <a:cs typeface="Arial" panose="020B0604020202020204" pitchFamily="34" charset="0"/>
              </a:rPr>
              <a:t> GmbH </a:t>
            </a:r>
            <a:r>
              <a:rPr lang="de-DE" sz="800" dirty="0">
                <a:latin typeface="Arial" panose="020B0604020202020204" pitchFamily="34" charset="0"/>
                <a:cs typeface="Arial" panose="020B0604020202020204" pitchFamily="34" charset="0"/>
              </a:rPr>
              <a:t>wird ab dem Schuljahr 2026/27 ein neuer Anbieter die Mittagsverpflegung übernehmen. Abwechslungsreiche Menüs werden gekühlt angeliefert und vom Mensa-Team um Frau </a:t>
            </a:r>
            <a:r>
              <a:rPr lang="de-DE" sz="800" dirty="0" err="1">
                <a:latin typeface="Arial" panose="020B0604020202020204" pitchFamily="34" charset="0"/>
                <a:cs typeface="Arial" panose="020B0604020202020204" pitchFamily="34" charset="0"/>
              </a:rPr>
              <a:t>Bonommi</a:t>
            </a:r>
            <a:r>
              <a:rPr lang="de-DE" sz="800" dirty="0">
                <a:latin typeface="Arial" panose="020B0604020202020204" pitchFamily="34" charset="0"/>
                <a:cs typeface="Arial" panose="020B0604020202020204" pitchFamily="34" charset="0"/>
              </a:rPr>
              <a:t> zubereitet. </a:t>
            </a:r>
          </a:p>
          <a:p>
            <a:pPr>
              <a:lnSpc>
                <a:spcPct val="150000"/>
              </a:lnSpc>
              <a:spcAft>
                <a:spcPts val="600"/>
              </a:spcAft>
            </a:pPr>
            <a:r>
              <a:rPr lang="de-DE" sz="800" dirty="0">
                <a:latin typeface="Arial" panose="020B0604020202020204" pitchFamily="34" charset="0"/>
                <a:cs typeface="Arial" panose="020B0604020202020204" pitchFamily="34" charset="0"/>
              </a:rPr>
              <a:t>Diese reichen von nationalen bis hin zu internationalen Speisen. Bei denen auch täglich für vegetarische Alternativen gesorgt ist. Eine Lebensmittelkennzeichnung der Fleischwaren berücksichtigt ethnische oder religiöse Einflüsse bei der Bestellung.</a:t>
            </a:r>
          </a:p>
          <a:p>
            <a:pPr>
              <a:lnSpc>
                <a:spcPct val="150000"/>
              </a:lnSpc>
              <a:spcAft>
                <a:spcPts val="600"/>
              </a:spcAft>
            </a:pPr>
            <a:r>
              <a:rPr lang="de-DE" sz="800" b="1" dirty="0">
                <a:latin typeface="Arial" panose="020B0604020202020204" pitchFamily="34" charset="0"/>
                <a:cs typeface="Arial" panose="020B0604020202020204" pitchFamily="34" charset="0"/>
              </a:rPr>
              <a:t>Das Mittagessen steht in der Regel ab 12:30 Uhr bereit und kann bis ca. 14:00 Uhr eingenommen werden.</a:t>
            </a:r>
          </a:p>
          <a:p>
            <a:pPr>
              <a:lnSpc>
                <a:spcPct val="150000"/>
              </a:lnSpc>
              <a:spcAft>
                <a:spcPts val="600"/>
              </a:spcAft>
            </a:pPr>
            <a:r>
              <a:rPr lang="de-DE" sz="800" dirty="0">
                <a:latin typeface="Arial" panose="020B0604020202020204" pitchFamily="34" charset="0"/>
                <a:cs typeface="Arial" panose="020B0604020202020204" pitchFamily="34" charset="0"/>
              </a:rPr>
              <a:t>Die </a:t>
            </a:r>
            <a:r>
              <a:rPr lang="de-DE" sz="800" b="1" dirty="0">
                <a:latin typeface="Arial" panose="020B0604020202020204" pitchFamily="34" charset="0"/>
                <a:cs typeface="Arial" panose="020B0604020202020204" pitchFamily="34" charset="0"/>
              </a:rPr>
              <a:t>Bestellung muss bis jeweils 11:00 </a:t>
            </a:r>
            <a:r>
              <a:rPr lang="de-DE" sz="800" dirty="0">
                <a:latin typeface="Arial" panose="020B0604020202020204" pitchFamily="34" charset="0"/>
                <a:cs typeface="Arial" panose="020B0604020202020204" pitchFamily="34" charset="0"/>
              </a:rPr>
              <a:t>Uhr am vorherigen Werktag erfolgen. Eine Stornierung ist im gleichen Zeitraum möglich.</a:t>
            </a:r>
          </a:p>
          <a:p>
            <a:pPr>
              <a:lnSpc>
                <a:spcPct val="150000"/>
              </a:lnSpc>
              <a:spcAft>
                <a:spcPts val="600"/>
              </a:spcAft>
            </a:pPr>
            <a:endParaRPr lang="de-DE" sz="800" dirty="0" smtClean="0">
              <a:latin typeface="Arial" panose="020B0604020202020204" pitchFamily="34" charset="0"/>
              <a:cs typeface="Arial" panose="020B0604020202020204" pitchFamily="34" charset="0"/>
            </a:endParaRPr>
          </a:p>
          <a:p>
            <a:pPr>
              <a:lnSpc>
                <a:spcPct val="150000"/>
              </a:lnSpc>
              <a:spcAft>
                <a:spcPts val="600"/>
              </a:spcAft>
            </a:pPr>
            <a:r>
              <a:rPr lang="de-DE" sz="800" dirty="0" smtClean="0">
                <a:latin typeface="Arial" panose="020B0604020202020204" pitchFamily="34" charset="0"/>
                <a:cs typeface="Arial" panose="020B0604020202020204" pitchFamily="34" charset="0"/>
              </a:rPr>
              <a:t>Weiterhin </a:t>
            </a:r>
            <a:r>
              <a:rPr lang="de-DE" sz="800" dirty="0">
                <a:latin typeface="Arial" panose="020B0604020202020204" pitchFamily="34" charset="0"/>
                <a:cs typeface="Arial" panose="020B0604020202020204" pitchFamily="34" charset="0"/>
              </a:rPr>
              <a:t>können in der </a:t>
            </a:r>
            <a:r>
              <a:rPr lang="de-DE" sz="800" b="1" dirty="0">
                <a:latin typeface="Arial" panose="020B0604020202020204" pitchFamily="34" charset="0"/>
                <a:cs typeface="Arial" panose="020B0604020202020204" pitchFamily="34" charset="0"/>
              </a:rPr>
              <a:t>Großen Pause ab 11:20 Uhr  belegte Brötchen, Brezeln oder süße Teilchen</a:t>
            </a:r>
            <a:r>
              <a:rPr lang="de-DE" sz="800" dirty="0">
                <a:latin typeface="Arial" panose="020B0604020202020204" pitchFamily="34" charset="0"/>
                <a:cs typeface="Arial" panose="020B0604020202020204" pitchFamily="34" charset="0"/>
              </a:rPr>
              <a:t> in der Mensa gekauft werden, die von regionalen Anbietern bezogen und vor Ort angerichtet werden.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(Hierfür ist keine Vorabregistrierung erforderlich!)</a:t>
            </a:r>
          </a:p>
        </p:txBody>
      </p:sp>
      <p:pic>
        <p:nvPicPr>
          <p:cNvPr id="31"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788" y="821605"/>
            <a:ext cx="2950973" cy="1967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Grafik 17">
            <a:extLst>
              <a:ext uri="{FF2B5EF4-FFF2-40B4-BE49-F238E27FC236}">
                <a16:creationId xmlns:a16="http://schemas.microsoft.com/office/drawing/2014/main" id="{334A7303-2F43-4759-BE7B-9A1EEE94775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9293" b="25653"/>
          <a:stretch/>
        </p:blipFill>
        <p:spPr bwMode="auto">
          <a:xfrm>
            <a:off x="8801969" y="6949500"/>
            <a:ext cx="900000" cy="309949"/>
          </a:xfrm>
          <a:prstGeom prst="rect">
            <a:avLst/>
          </a:prstGeom>
          <a:noFill/>
          <a:ln>
            <a:noFill/>
          </a:ln>
          <a:extLst>
            <a:ext uri="{53640926-AAD7-44D8-BBD7-CCE9431645EC}">
              <a14:shadowObscured xmlns:a14="http://schemas.microsoft.com/office/drawing/2010/main"/>
            </a:ext>
          </a:extLst>
        </p:spPr>
      </p:pic>
      <p:pic>
        <p:nvPicPr>
          <p:cNvPr id="19" name="Picture 2" descr="C:\Users\Fhudetschek\Pictures\kinder.png">
            <a:extLst>
              <a:ext uri="{FF2B5EF4-FFF2-40B4-BE49-F238E27FC236}">
                <a16:creationId xmlns:a16="http://schemas.microsoft.com/office/drawing/2014/main" id="{48AA97E9-EBF9-4B35-9A2F-94583D85A11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2273"/>
          <a:stretch/>
        </p:blipFill>
        <p:spPr bwMode="auto">
          <a:xfrm>
            <a:off x="6903397" y="1562101"/>
            <a:ext cx="3155003" cy="1792412"/>
          </a:xfrm>
          <a:prstGeom prst="rect">
            <a:avLst/>
          </a:prstGeom>
          <a:noFill/>
          <a:extLst>
            <a:ext uri="{909E8E84-426E-40DD-AFC4-6F175D3DCCD1}">
              <a14:hiddenFill xmlns:a14="http://schemas.microsoft.com/office/drawing/2010/main">
                <a:solidFill>
                  <a:srgbClr val="FFFFFF"/>
                </a:solidFill>
              </a14:hiddenFill>
            </a:ext>
          </a:extLst>
        </p:spPr>
      </p:pic>
      <p:sp>
        <p:nvSpPr>
          <p:cNvPr id="28" name="Text Box 119">
            <a:extLst>
              <a:ext uri="{FF2B5EF4-FFF2-40B4-BE49-F238E27FC236}">
                <a16:creationId xmlns:a16="http://schemas.microsoft.com/office/drawing/2014/main" id="{26955E18-3AA2-44E2-A098-5A1B517910A3}"/>
              </a:ext>
            </a:extLst>
          </p:cNvPr>
          <p:cNvSpPr txBox="1">
            <a:spLocks noChangeArrowheads="1"/>
          </p:cNvSpPr>
          <p:nvPr/>
        </p:nvSpPr>
        <p:spPr bwMode="auto">
          <a:xfrm>
            <a:off x="6903397" y="3234533"/>
            <a:ext cx="3264665" cy="188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de-DE" sz="1700" dirty="0">
                <a:solidFill>
                  <a:srgbClr val="808080"/>
                </a:solidFill>
                <a:effectLst/>
                <a:latin typeface="Frutiger 55"/>
                <a:ea typeface="Times New Roman"/>
                <a:cs typeface="FruMed"/>
              </a:rPr>
              <a:t> </a:t>
            </a:r>
            <a:endParaRPr lang="de-DE" sz="1000" dirty="0">
              <a:effectLst/>
              <a:latin typeface="Times New Roman"/>
              <a:ea typeface="Times New Roman"/>
            </a:endParaRPr>
          </a:p>
          <a:p>
            <a:pPr>
              <a:spcAft>
                <a:spcPts val="0"/>
              </a:spcAft>
            </a:pPr>
            <a:r>
              <a:rPr lang="de-DE" sz="1700" dirty="0">
                <a:solidFill>
                  <a:srgbClr val="808080"/>
                </a:solidFill>
                <a:effectLst/>
                <a:latin typeface="Frutiger 55"/>
                <a:ea typeface="Times New Roman"/>
                <a:cs typeface="FruMed"/>
              </a:rPr>
              <a:t> </a:t>
            </a:r>
            <a:endParaRPr lang="de-DE" sz="1000" dirty="0">
              <a:effectLst/>
              <a:latin typeface="Times New Roman"/>
              <a:ea typeface="Times New Roman"/>
            </a:endParaRPr>
          </a:p>
          <a:p>
            <a:pPr>
              <a:spcAft>
                <a:spcPts val="0"/>
              </a:spcAft>
            </a:pPr>
            <a:r>
              <a:rPr lang="de-DE" sz="2000" dirty="0">
                <a:solidFill>
                  <a:srgbClr val="808080"/>
                </a:solidFill>
                <a:latin typeface="Arial"/>
                <a:ea typeface="Times New Roman"/>
              </a:rPr>
              <a:t>Mittagessen in der Mensa</a:t>
            </a:r>
          </a:p>
          <a:p>
            <a:pPr>
              <a:spcAft>
                <a:spcPts val="0"/>
              </a:spcAft>
            </a:pPr>
            <a:endParaRPr lang="de-DE" sz="1600" dirty="0">
              <a:solidFill>
                <a:srgbClr val="808080"/>
              </a:solidFill>
              <a:effectLst/>
              <a:latin typeface="Arial"/>
              <a:ea typeface="Times New Roman"/>
            </a:endParaRPr>
          </a:p>
          <a:p>
            <a:pPr>
              <a:spcAft>
                <a:spcPts val="0"/>
              </a:spcAft>
            </a:pPr>
            <a:r>
              <a:rPr lang="de-DE" sz="1600" dirty="0">
                <a:solidFill>
                  <a:schemeClr val="bg1">
                    <a:lumMod val="50000"/>
                  </a:schemeClr>
                </a:solidFill>
                <a:latin typeface="Arial"/>
                <a:ea typeface="Times New Roman"/>
              </a:rPr>
              <a:t>Online-Bestellsystem für die Mensa im Schulzentrum</a:t>
            </a:r>
            <a:endParaRPr lang="de-DE" sz="1600" dirty="0">
              <a:solidFill>
                <a:schemeClr val="bg1">
                  <a:lumMod val="50000"/>
                </a:schemeClr>
              </a:solidFill>
              <a:effectLst/>
              <a:latin typeface="Times New Roman"/>
              <a:ea typeface="Times New Roman"/>
            </a:endParaRPr>
          </a:p>
        </p:txBody>
      </p:sp>
      <p:sp>
        <p:nvSpPr>
          <p:cNvPr id="29" name="Rechteck 28">
            <a:extLst>
              <a:ext uri="{FF2B5EF4-FFF2-40B4-BE49-F238E27FC236}">
                <a16:creationId xmlns:a16="http://schemas.microsoft.com/office/drawing/2014/main" id="{B22E666C-952C-4200-9214-257238F05E02}"/>
              </a:ext>
            </a:extLst>
          </p:cNvPr>
          <p:cNvSpPr/>
          <p:nvPr/>
        </p:nvSpPr>
        <p:spPr>
          <a:xfrm>
            <a:off x="6985260" y="5347228"/>
            <a:ext cx="2754997" cy="400110"/>
          </a:xfrm>
          <a:prstGeom prst="rect">
            <a:avLst/>
          </a:prstGeom>
        </p:spPr>
        <p:txBody>
          <a:bodyPr wrap="square">
            <a:spAutoFit/>
          </a:bodyPr>
          <a:lstStyle/>
          <a:p>
            <a:pPr fontAlgn="ctr"/>
            <a:r>
              <a:rPr lang="de-DE" sz="1000" cap="all" dirty="0">
                <a:solidFill>
                  <a:schemeClr val="bg1">
                    <a:lumMod val="50000"/>
                  </a:schemeClr>
                </a:solidFill>
                <a:latin typeface="Arial" panose="020B0604020202020204" pitchFamily="34" charset="0"/>
                <a:cs typeface="Arial" panose="020B0604020202020204" pitchFamily="34" charset="0"/>
              </a:rPr>
              <a:t>Mittagessen sicher und schnell</a:t>
            </a:r>
          </a:p>
          <a:p>
            <a:pPr fontAlgn="ctr"/>
            <a:r>
              <a:rPr lang="de-DE" sz="1000" cap="all" dirty="0">
                <a:solidFill>
                  <a:schemeClr val="bg1">
                    <a:lumMod val="50000"/>
                  </a:schemeClr>
                </a:solidFill>
                <a:latin typeface="Arial" panose="020B0604020202020204" pitchFamily="34" charset="0"/>
                <a:cs typeface="Arial" panose="020B0604020202020204" pitchFamily="34" charset="0"/>
              </a:rPr>
              <a:t>online bezahlen</a:t>
            </a:r>
          </a:p>
        </p:txBody>
      </p:sp>
      <p:pic>
        <p:nvPicPr>
          <p:cNvPr id="22" name="Bild 1" descr="L:\DATEN\LOGO\EKRS LOGO\EKRS LOGO\EKRS_LOGO_40x23cm_300dpi\JPG\EKRS_LOGO_GRUEN_40x23cm_300dpi.jpg"/>
          <p:cNvPicPr/>
          <p:nvPr/>
        </p:nvPicPr>
        <p:blipFill>
          <a:blip r:embed="rId6" cstate="print"/>
          <a:srcRect/>
          <a:stretch>
            <a:fillRect/>
          </a:stretch>
        </p:blipFill>
        <p:spPr bwMode="auto">
          <a:xfrm>
            <a:off x="3263421" y="6721816"/>
            <a:ext cx="1388349" cy="775324"/>
          </a:xfrm>
          <a:prstGeom prst="rect">
            <a:avLst/>
          </a:prstGeom>
          <a:noFill/>
          <a:ln w="9525">
            <a:noFill/>
            <a:miter lim="800000"/>
            <a:headEnd/>
            <a:tailEnd/>
          </a:ln>
        </p:spPr>
      </p:pic>
      <p:sp>
        <p:nvSpPr>
          <p:cNvPr id="23" name="Textfeld 2"/>
          <p:cNvSpPr txBox="1">
            <a:spLocks noChangeArrowheads="1"/>
          </p:cNvSpPr>
          <p:nvPr/>
        </p:nvSpPr>
        <p:spPr bwMode="auto">
          <a:xfrm>
            <a:off x="4544766" y="7017596"/>
            <a:ext cx="2178994" cy="37542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tabLst>
                <a:tab pos="90170" algn="l"/>
              </a:tabLst>
            </a:pPr>
            <a:r>
              <a:rPr lang="de-DE" sz="1200" b="1" dirty="0">
                <a:effectLst/>
                <a:latin typeface="Arial"/>
                <a:ea typeface="Calibri"/>
                <a:cs typeface="Times New Roman"/>
              </a:rPr>
              <a:t>Erich Kästner Realschule</a:t>
            </a:r>
            <a:r>
              <a:rPr lang="de-DE" sz="900" dirty="0">
                <a:effectLst/>
                <a:latin typeface="Arial"/>
                <a:ea typeface="Calibri"/>
                <a:cs typeface="Times New Roman"/>
              </a:rPr>
              <a:t/>
            </a:r>
            <a:br>
              <a:rPr lang="de-DE" sz="900" dirty="0">
                <a:effectLst/>
                <a:latin typeface="Arial"/>
                <a:ea typeface="Calibri"/>
                <a:cs typeface="Times New Roman"/>
              </a:rPr>
            </a:br>
            <a:r>
              <a:rPr lang="de-DE" sz="800" b="1" dirty="0">
                <a:effectLst/>
                <a:latin typeface="Arial"/>
                <a:ea typeface="Calibri"/>
                <a:cs typeface="Times New Roman"/>
              </a:rPr>
              <a:t/>
            </a:r>
            <a:br>
              <a:rPr lang="de-DE" sz="800" b="1" dirty="0">
                <a:effectLst/>
                <a:latin typeface="Arial"/>
                <a:ea typeface="Calibri"/>
                <a:cs typeface="Times New Roman"/>
              </a:rPr>
            </a:br>
            <a:r>
              <a:rPr lang="de-DE" sz="900" dirty="0">
                <a:effectLst/>
                <a:latin typeface="Arial"/>
                <a:ea typeface="Calibri"/>
                <a:cs typeface="Times New Roman"/>
              </a:rPr>
              <a:t/>
            </a:r>
            <a:br>
              <a:rPr lang="de-DE" sz="900" dirty="0">
                <a:effectLst/>
                <a:latin typeface="Arial"/>
                <a:ea typeface="Calibri"/>
                <a:cs typeface="Times New Roman"/>
              </a:rPr>
            </a:br>
            <a:r>
              <a:rPr lang="de-DE" sz="900" dirty="0">
                <a:effectLst/>
                <a:latin typeface="Arial"/>
                <a:ea typeface="Calibri"/>
                <a:cs typeface="Times New Roman"/>
              </a:rPr>
              <a:t> </a:t>
            </a:r>
            <a:endParaRPr lang="de-DE" sz="1100" dirty="0">
              <a:effectLst/>
              <a:latin typeface="Calibri"/>
              <a:ea typeface="Calibri"/>
              <a:cs typeface="Times New Roman"/>
            </a:endParaRPr>
          </a:p>
        </p:txBody>
      </p:sp>
      <p:pic>
        <p:nvPicPr>
          <p:cNvPr id="2" name="Grafik 1">
            <a:extLst>
              <a:ext uri="{FF2B5EF4-FFF2-40B4-BE49-F238E27FC236}">
                <a16:creationId xmlns:a16="http://schemas.microsoft.com/office/drawing/2014/main" id="{D75795C0-2928-4122-B520-755F520F3DF3}"/>
              </a:ext>
            </a:extLst>
          </p:cNvPr>
          <p:cNvPicPr>
            <a:picLocks noChangeAspect="1"/>
          </p:cNvPicPr>
          <p:nvPr/>
        </p:nvPicPr>
        <p:blipFill>
          <a:blip r:embed="rId7"/>
          <a:stretch>
            <a:fillRect/>
          </a:stretch>
        </p:blipFill>
        <p:spPr>
          <a:xfrm>
            <a:off x="3440298" y="6135329"/>
            <a:ext cx="2924683" cy="647266"/>
          </a:xfrm>
          <a:prstGeom prst="rect">
            <a:avLst/>
          </a:prstGeom>
        </p:spPr>
      </p:pic>
    </p:spTree>
    <p:extLst>
      <p:ext uri="{BB962C8B-B14F-4D97-AF65-F5344CB8AC3E}">
        <p14:creationId xmlns:p14="http://schemas.microsoft.com/office/powerpoint/2010/main" val="974431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Gerader Verbinder 12"/>
          <p:cNvCxnSpPr/>
          <p:nvPr/>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16" name="Rectangle 210"/>
          <p:cNvSpPr>
            <a:spLocks noChangeArrowheads="1"/>
          </p:cNvSpPr>
          <p:nvPr/>
        </p:nvSpPr>
        <p:spPr bwMode="auto">
          <a:xfrm>
            <a:off x="0" y="4318"/>
            <a:ext cx="10058400" cy="457200"/>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lgn="ctr">
              <a:spcAft>
                <a:spcPts val="0"/>
              </a:spcAft>
            </a:pPr>
            <a:r>
              <a:rPr lang="de-DE" sz="1000">
                <a:effectLst/>
                <a:latin typeface="Times New Roman"/>
                <a:ea typeface="Times New Roman"/>
              </a:rPr>
              <a:t> </a:t>
            </a:r>
          </a:p>
        </p:txBody>
      </p:sp>
      <p:sp>
        <p:nvSpPr>
          <p:cNvPr id="31" name="Rectangle 211"/>
          <p:cNvSpPr>
            <a:spLocks noChangeArrowheads="1"/>
          </p:cNvSpPr>
          <p:nvPr/>
        </p:nvSpPr>
        <p:spPr bwMode="auto">
          <a:xfrm>
            <a:off x="974991" y="287531"/>
            <a:ext cx="2147887" cy="374015"/>
          </a:xfrm>
          <a:prstGeom prst="rect">
            <a:avLst/>
          </a:prstGeom>
          <a:solidFill>
            <a:srgbClr val="FADD0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lgn="r"/>
            <a:r>
              <a:rPr lang="de-DE" sz="1400" b="1" dirty="0">
                <a:latin typeface="Arial"/>
                <a:ea typeface="Times New Roman"/>
              </a:rPr>
              <a:t>Die Vorteile </a:t>
            </a:r>
            <a:endParaRPr lang="de-DE" sz="1400" dirty="0"/>
          </a:p>
        </p:txBody>
      </p:sp>
      <p:sp>
        <p:nvSpPr>
          <p:cNvPr id="36" name="Rectangle 211"/>
          <p:cNvSpPr>
            <a:spLocks noChangeArrowheads="1"/>
          </p:cNvSpPr>
          <p:nvPr/>
        </p:nvSpPr>
        <p:spPr bwMode="auto">
          <a:xfrm>
            <a:off x="4427844" y="287531"/>
            <a:ext cx="2147887" cy="374015"/>
          </a:xfrm>
          <a:prstGeom prst="rect">
            <a:avLst/>
          </a:prstGeom>
          <a:solidFill>
            <a:srgbClr val="FADD0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lgn="r"/>
            <a:r>
              <a:rPr lang="de-DE" sz="1400" b="1" dirty="0">
                <a:latin typeface="Arial"/>
                <a:ea typeface="Times New Roman"/>
              </a:rPr>
              <a:t>Einfache Funktion</a:t>
            </a:r>
            <a:endParaRPr lang="de-DE" sz="1400" dirty="0"/>
          </a:p>
        </p:txBody>
      </p:sp>
      <p:sp>
        <p:nvSpPr>
          <p:cNvPr id="37" name="Rechteck 36"/>
          <p:cNvSpPr/>
          <p:nvPr/>
        </p:nvSpPr>
        <p:spPr>
          <a:xfrm>
            <a:off x="3557180" y="762476"/>
            <a:ext cx="2827020" cy="6105774"/>
          </a:xfrm>
          <a:prstGeom prst="rect">
            <a:avLst/>
          </a:prstGeom>
        </p:spPr>
        <p:txBody>
          <a:bodyPr wrap="square">
            <a:spAutoFit/>
          </a:bodyPr>
          <a:lstStyle/>
          <a:p>
            <a:pPr>
              <a:lnSpc>
                <a:spcPct val="150000"/>
              </a:lnSpc>
            </a:pPr>
            <a:r>
              <a:rPr lang="de-DE" sz="1000" b="1" dirty="0">
                <a:latin typeface="Arial" panose="020B0604020202020204" pitchFamily="34" charset="0"/>
                <a:cs typeface="Arial" panose="020B0604020202020204" pitchFamily="34" charset="0"/>
              </a:rPr>
              <a:t>Wie funktioniert die bargeldlose Abrechnung in der Schulverpflegung</a:t>
            </a:r>
          </a:p>
          <a:p>
            <a:pPr>
              <a:lnSpc>
                <a:spcPct val="150000"/>
              </a:lnSpc>
            </a:pPr>
            <a:endParaRPr lang="de-DE" sz="1000" b="1"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r>
              <a:rPr lang="de-DE" sz="800" dirty="0">
                <a:latin typeface="Arial" panose="020B0604020202020204" pitchFamily="34" charset="0"/>
                <a:cs typeface="Arial" panose="020B0604020202020204" pitchFamily="34" charset="0"/>
              </a:rPr>
              <a:t>Hat der Schüler noch keine Mensakarte</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erhält er diese im Sekretariat zusammen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mit einem Benutzernamen und Passwort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für den ersten Login.</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(Ein Kartenpfand von 5,00 €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wird direkt abgezogen)</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
            </a:r>
            <a:br>
              <a:rPr lang="de-DE" sz="800" dirty="0">
                <a:latin typeface="Arial" panose="020B0604020202020204" pitchFamily="34" charset="0"/>
                <a:cs typeface="Arial" panose="020B0604020202020204" pitchFamily="34" charset="0"/>
              </a:rPr>
            </a:b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tabLst>
                <a:tab pos="1343025" algn="l"/>
              </a:tabLst>
            </a:pPr>
            <a:r>
              <a:rPr lang="de-DE" sz="800" dirty="0">
                <a:latin typeface="Arial" panose="020B0604020202020204" pitchFamily="34" charset="0"/>
                <a:cs typeface="Arial" panose="020B0604020202020204" pitchFamily="34" charset="0"/>
              </a:rPr>
              <a:t>Die Eltern/Schüler </a:t>
            </a:r>
            <a:r>
              <a:rPr lang="de-DE" sz="800" u="sng" dirty="0">
                <a:latin typeface="Arial" panose="020B0604020202020204" pitchFamily="34" charset="0"/>
                <a:cs typeface="Arial" panose="020B0604020202020204" pitchFamily="34" charset="0"/>
              </a:rPr>
              <a:t>aktivieren beim ersten Login </a:t>
            </a:r>
            <a:r>
              <a:rPr lang="de-DE" sz="800" dirty="0">
                <a:latin typeface="Arial" panose="020B0604020202020204" pitchFamily="34" charset="0"/>
                <a:cs typeface="Arial" panose="020B0604020202020204" pitchFamily="34" charset="0"/>
              </a:rPr>
              <a:t>die Karte </a:t>
            </a:r>
            <a:r>
              <a:rPr lang="de-DE" sz="800" u="sng" dirty="0">
                <a:latin typeface="Arial" panose="020B0604020202020204" pitchFamily="34" charset="0"/>
                <a:cs typeface="Arial" panose="020B0604020202020204" pitchFamily="34" charset="0"/>
              </a:rPr>
              <a:t>durch Angabe der persönlichen Email-Adresse</a:t>
            </a:r>
            <a:r>
              <a:rPr lang="de-DE" sz="800" dirty="0">
                <a:latin typeface="Arial" panose="020B0604020202020204" pitchFamily="34" charset="0"/>
                <a:cs typeface="Arial" panose="020B0604020202020204" pitchFamily="34" charset="0"/>
              </a:rPr>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und vervollständigt seine Daten selbst.</a:t>
            </a:r>
            <a:br>
              <a:rPr lang="de-DE" sz="800" dirty="0">
                <a:latin typeface="Arial" panose="020B0604020202020204" pitchFamily="34" charset="0"/>
                <a:cs typeface="Arial" panose="020B0604020202020204" pitchFamily="34" charset="0"/>
              </a:rPr>
            </a:br>
            <a:r>
              <a:rPr lang="de-DE" sz="750" b="1" i="1" dirty="0">
                <a:latin typeface="Arial" panose="020B0604020202020204" pitchFamily="34" charset="0"/>
                <a:cs typeface="Arial" panose="020B0604020202020204" pitchFamily="34" charset="0"/>
              </a:rPr>
              <a:t>https://www.schulmensa.net/Stutensee/Vorbesteller</a:t>
            </a:r>
            <a:r>
              <a:rPr lang="de-DE" sz="800" b="1" i="1" dirty="0">
                <a:latin typeface="Arial" panose="020B0604020202020204" pitchFamily="34" charset="0"/>
                <a:cs typeface="Arial" panose="020B0604020202020204" pitchFamily="34" charset="0"/>
              </a:rPr>
              <a:t/>
            </a:r>
            <a:br>
              <a:rPr lang="de-DE" sz="800" b="1" i="1"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
            </a:r>
            <a:br>
              <a:rPr lang="de-DE" sz="800" dirty="0">
                <a:latin typeface="Arial" panose="020B0604020202020204" pitchFamily="34" charset="0"/>
                <a:cs typeface="Arial" panose="020B0604020202020204" pitchFamily="34" charset="0"/>
              </a:rPr>
            </a:br>
            <a:r>
              <a:rPr lang="de-DE" sz="800" dirty="0">
                <a:latin typeface="Arial" panose="020B0604020202020204" pitchFamily="34" charset="0"/>
                <a:cs typeface="Arial" panose="020B0604020202020204" pitchFamily="34" charset="0"/>
              </a:rPr>
              <a:t>	</a:t>
            </a:r>
            <a:br>
              <a:rPr lang="de-DE" sz="800" dirty="0">
                <a:latin typeface="Arial" panose="020B0604020202020204" pitchFamily="34" charset="0"/>
                <a:cs typeface="Arial" panose="020B0604020202020204" pitchFamily="34" charset="0"/>
              </a:rPr>
            </a:b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r>
              <a:rPr lang="de-DE" sz="800" dirty="0">
                <a:latin typeface="Arial" panose="020B0604020202020204" pitchFamily="34" charset="0"/>
                <a:cs typeface="Arial" panose="020B0604020202020204" pitchFamily="34" charset="0"/>
              </a:rPr>
              <a:t>Die Eltern/Schüler zahlen via Überweisung im </a:t>
            </a:r>
            <a:r>
              <a:rPr lang="de-DE" sz="800" u="sng" dirty="0">
                <a:latin typeface="Arial" panose="020B0604020202020204" pitchFamily="34" charset="0"/>
                <a:cs typeface="Arial" panose="020B0604020202020204" pitchFamily="34" charset="0"/>
              </a:rPr>
              <a:t>Voraus auf das Mensa-Konto Geld ein.</a:t>
            </a:r>
            <a:r>
              <a:rPr lang="de-DE" sz="800" dirty="0">
                <a:latin typeface="Arial" panose="020B0604020202020204" pitchFamily="34" charset="0"/>
                <a:cs typeface="Arial" panose="020B0604020202020204" pitchFamily="34" charset="0"/>
              </a:rPr>
              <a:t/>
            </a:r>
            <a:br>
              <a:rPr lang="de-DE" sz="800" dirty="0">
                <a:latin typeface="Arial" panose="020B0604020202020204" pitchFamily="34" charset="0"/>
                <a:cs typeface="Arial" panose="020B0604020202020204" pitchFamily="34" charset="0"/>
              </a:rPr>
            </a:b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r>
              <a:rPr lang="de-DE" sz="800" dirty="0">
                <a:latin typeface="Arial" panose="020B0604020202020204" pitchFamily="34" charset="0"/>
                <a:cs typeface="Arial" panose="020B0604020202020204" pitchFamily="34" charset="0"/>
              </a:rPr>
              <a:t>Das </a:t>
            </a:r>
            <a:r>
              <a:rPr lang="de-DE" sz="800" u="sng" dirty="0">
                <a:latin typeface="Arial" panose="020B0604020202020204" pitchFamily="34" charset="0"/>
                <a:cs typeface="Arial" panose="020B0604020202020204" pitchFamily="34" charset="0"/>
              </a:rPr>
              <a:t>Essen wird über das Internet bestellt </a:t>
            </a:r>
            <a:r>
              <a:rPr lang="de-DE" sz="800" dirty="0">
                <a:latin typeface="Arial" panose="020B0604020202020204" pitchFamily="34" charset="0"/>
                <a:cs typeface="Arial" panose="020B0604020202020204" pitchFamily="34" charset="0"/>
              </a:rPr>
              <a:t>und über das aufgeladenen Guthaben bezahlt.</a:t>
            </a:r>
          </a:p>
          <a:p>
            <a:pPr marL="228600" indent="-228600">
              <a:lnSpc>
                <a:spcPct val="150000"/>
              </a:lnSpc>
              <a:buClr>
                <a:schemeClr val="tx1"/>
              </a:buClr>
              <a:buSzPct val="150000"/>
              <a:buFont typeface="+mj-lt"/>
              <a:buAutoNum type="arabicPeriod"/>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r>
              <a:rPr lang="de-DE" sz="800" dirty="0">
                <a:latin typeface="Arial" panose="020B0604020202020204" pitchFamily="34" charset="0"/>
                <a:cs typeface="Arial" panose="020B0604020202020204" pitchFamily="34" charset="0"/>
              </a:rPr>
              <a:t>Der Schüler weist sich an der </a:t>
            </a:r>
            <a:r>
              <a:rPr lang="de-DE" sz="800" u="sng" dirty="0">
                <a:latin typeface="Arial" panose="020B0604020202020204" pitchFamily="34" charset="0"/>
                <a:cs typeface="Arial" panose="020B0604020202020204" pitchFamily="34" charset="0"/>
              </a:rPr>
              <a:t>Mensakasse</a:t>
            </a:r>
            <a:r>
              <a:rPr lang="de-DE" sz="800" dirty="0">
                <a:latin typeface="Arial" panose="020B0604020202020204" pitchFamily="34" charset="0"/>
                <a:cs typeface="Arial" panose="020B0604020202020204" pitchFamily="34" charset="0"/>
              </a:rPr>
              <a:t> mit seiner </a:t>
            </a:r>
            <a:r>
              <a:rPr lang="de-DE" sz="800" b="1" dirty="0">
                <a:latin typeface="Arial" panose="020B0604020202020204" pitchFamily="34" charset="0"/>
                <a:cs typeface="Arial" panose="020B0604020202020204" pitchFamily="34" charset="0"/>
              </a:rPr>
              <a:t>Mensakarte</a:t>
            </a:r>
            <a:r>
              <a:rPr lang="de-DE" sz="800" dirty="0">
                <a:latin typeface="Arial" panose="020B0604020202020204" pitchFamily="34" charset="0"/>
                <a:cs typeface="Arial" panose="020B0604020202020204" pitchFamily="34" charset="0"/>
              </a:rPr>
              <a:t> aus und bekommt das vorher bestellte Essen an der Ausgabe überreicht.</a:t>
            </a:r>
          </a:p>
          <a:p>
            <a:pPr>
              <a:lnSpc>
                <a:spcPct val="150000"/>
              </a:lnSpc>
              <a:buClr>
                <a:schemeClr val="tx1"/>
              </a:buClr>
              <a:buSzPct val="150000"/>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50000"/>
              <a:buFont typeface="+mj-lt"/>
              <a:buAutoNum type="arabicPeriod"/>
            </a:pPr>
            <a:endParaRPr lang="de-DE" sz="800" dirty="0">
              <a:latin typeface="Arial" panose="020B0604020202020204" pitchFamily="34" charset="0"/>
              <a:cs typeface="Arial" panose="020B0604020202020204" pitchFamily="34" charset="0"/>
            </a:endParaRPr>
          </a:p>
        </p:txBody>
      </p:sp>
      <p:pic>
        <p:nvPicPr>
          <p:cNvPr id="38" name="Grafik 37" descr="C:\Users\Fhudetschek\Pictures\Flyer icons\Neue Karte.png"/>
          <p:cNvPicPr/>
          <p:nvPr/>
        </p:nvPicPr>
        <p:blipFill rotWithShape="1">
          <a:blip r:embed="rId3" cstate="print">
            <a:extLst>
              <a:ext uri="{28A0092B-C50C-407E-A947-70E740481C1C}">
                <a14:useLocalDpi xmlns:a14="http://schemas.microsoft.com/office/drawing/2010/main" val="0"/>
              </a:ext>
            </a:extLst>
          </a:blip>
          <a:srcRect/>
          <a:stretch/>
        </p:blipFill>
        <p:spPr bwMode="auto">
          <a:xfrm>
            <a:off x="5167163" y="2024986"/>
            <a:ext cx="714375" cy="603885"/>
          </a:xfrm>
          <a:prstGeom prst="rect">
            <a:avLst/>
          </a:prstGeom>
          <a:noFill/>
          <a:ln>
            <a:noFill/>
          </a:ln>
          <a:extLst>
            <a:ext uri="{53640926-AAD7-44D8-BBD7-CCE9431645EC}">
              <a14:shadowObscured xmlns:a14="http://schemas.microsoft.com/office/drawing/2010/main"/>
            </a:ext>
          </a:extLst>
        </p:spPr>
      </p:pic>
      <p:pic>
        <p:nvPicPr>
          <p:cNvPr id="40" name="Grafik 39" descr="C:\Users\Fhudetschek\Pictures\Flyer icons\Eltern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9685" y="3685540"/>
            <a:ext cx="946610" cy="495300"/>
          </a:xfrm>
          <a:prstGeom prst="rect">
            <a:avLst/>
          </a:prstGeom>
          <a:noFill/>
          <a:ln>
            <a:noFill/>
          </a:ln>
        </p:spPr>
      </p:pic>
      <p:pic>
        <p:nvPicPr>
          <p:cNvPr id="44" name="Bild 11"/>
          <p:cNvPicPr/>
          <p:nvPr/>
        </p:nvPicPr>
        <p:blipFill>
          <a:blip r:embed="rId5"/>
          <a:srcRect/>
          <a:stretch>
            <a:fillRect/>
          </a:stretch>
        </p:blipFill>
        <p:spPr bwMode="auto">
          <a:xfrm>
            <a:off x="3980415" y="6362081"/>
            <a:ext cx="2021371" cy="813086"/>
          </a:xfrm>
          <a:prstGeom prst="rect">
            <a:avLst/>
          </a:prstGeom>
          <a:noFill/>
        </p:spPr>
      </p:pic>
      <p:grpSp>
        <p:nvGrpSpPr>
          <p:cNvPr id="3" name="Gruppieren 2"/>
          <p:cNvGrpSpPr/>
          <p:nvPr/>
        </p:nvGrpSpPr>
        <p:grpSpPr>
          <a:xfrm>
            <a:off x="5469063" y="5011775"/>
            <a:ext cx="884253" cy="603885"/>
            <a:chOff x="5090925" y="5169920"/>
            <a:chExt cx="1048993" cy="694350"/>
          </a:xfrm>
        </p:grpSpPr>
        <p:pic>
          <p:nvPicPr>
            <p:cNvPr id="1030"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095" r="9773"/>
            <a:stretch/>
          </p:blipFill>
          <p:spPr bwMode="auto">
            <a:xfrm>
              <a:off x="5213988" y="5169920"/>
              <a:ext cx="925930" cy="6419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descr="C:\Users\Fhudetschek\Pictures\Technik\smartphone\SVP Login iphon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90925" y="5441445"/>
              <a:ext cx="387754" cy="422825"/>
            </a:xfrm>
            <a:prstGeom prst="rect">
              <a:avLst/>
            </a:prstGeom>
            <a:noFill/>
            <a:extLst>
              <a:ext uri="{909E8E84-426E-40DD-AFC4-6F175D3DCCD1}">
                <a14:hiddenFill xmlns:a14="http://schemas.microsoft.com/office/drawing/2010/main">
                  <a:solidFill>
                    <a:srgbClr val="FFFFFF"/>
                  </a:solidFill>
                </a14:hiddenFill>
              </a:ext>
            </a:extLst>
          </p:spPr>
        </p:pic>
      </p:grpSp>
      <p:pic>
        <p:nvPicPr>
          <p:cNvPr id="1034" name="Picture 10"/>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9609" r="9609" b="14813"/>
          <a:stretch/>
        </p:blipFill>
        <p:spPr bwMode="auto">
          <a:xfrm>
            <a:off x="451485" y="6071225"/>
            <a:ext cx="2503221" cy="1484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Grafik 34" descr="C:\Users\Fhudetschek\Pictures\Technik\smartphone\DG Verlag\iphone Login DG Verlag.pn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1485" y="6446699"/>
            <a:ext cx="1141095" cy="1216660"/>
          </a:xfrm>
          <a:prstGeom prst="rect">
            <a:avLst/>
          </a:prstGeom>
          <a:noFill/>
          <a:ln>
            <a:noFill/>
          </a:ln>
        </p:spPr>
      </p:pic>
      <p:sp>
        <p:nvSpPr>
          <p:cNvPr id="51" name="Rechteck 50"/>
          <p:cNvSpPr/>
          <p:nvPr/>
        </p:nvSpPr>
        <p:spPr>
          <a:xfrm>
            <a:off x="10371004" y="5889711"/>
            <a:ext cx="2827020" cy="1384995"/>
          </a:xfrm>
          <a:prstGeom prst="rect">
            <a:avLst/>
          </a:prstGeom>
          <a:ln>
            <a:solidFill>
              <a:schemeClr val="tx1"/>
            </a:solidFill>
          </a:ln>
        </p:spPr>
        <p:txBody>
          <a:bodyPr wrap="square">
            <a:spAutoFit/>
          </a:bodyPr>
          <a:lstStyle/>
          <a:p>
            <a:pPr>
              <a:lnSpc>
                <a:spcPct val="150000"/>
              </a:lnSpc>
              <a:buClr>
                <a:schemeClr val="tx1"/>
              </a:buClr>
              <a:buSzPct val="120000"/>
              <a:tabLst>
                <a:tab pos="982663" algn="l"/>
                <a:tab pos="1790700" algn="l"/>
                <a:tab pos="2600325" algn="r"/>
              </a:tabLst>
            </a:pPr>
            <a:r>
              <a:rPr lang="de-DE" sz="800" dirty="0">
                <a:latin typeface="Arial" panose="020B0604020202020204" pitchFamily="34" charset="0"/>
                <a:cs typeface="Arial" panose="020B0604020202020204" pitchFamily="34" charset="0"/>
              </a:rPr>
              <a:t>Beispielgrafiken für Bezahlarten</a:t>
            </a:r>
          </a:p>
          <a:p>
            <a:pPr>
              <a:lnSpc>
                <a:spcPct val="150000"/>
              </a:lnSpc>
              <a:buClr>
                <a:schemeClr val="tx1"/>
              </a:buClr>
              <a:buSzPct val="120000"/>
              <a:tabLst>
                <a:tab pos="982663" algn="l"/>
                <a:tab pos="1790700" algn="l"/>
                <a:tab pos="2600325" algn="r"/>
              </a:tabLst>
            </a:pPr>
            <a:endParaRPr lang="de-DE" sz="800" dirty="0">
              <a:latin typeface="Arial" panose="020B0604020202020204" pitchFamily="34" charset="0"/>
              <a:cs typeface="Arial" panose="020B0604020202020204" pitchFamily="34" charset="0"/>
            </a:endParaRPr>
          </a:p>
          <a:p>
            <a:pPr>
              <a:lnSpc>
                <a:spcPct val="150000"/>
              </a:lnSpc>
              <a:buClr>
                <a:schemeClr val="tx1"/>
              </a:buClr>
              <a:buSzPct val="120000"/>
              <a:tabLst>
                <a:tab pos="982663" algn="l"/>
                <a:tab pos="1790700" algn="l"/>
                <a:tab pos="2600325" algn="r"/>
              </a:tabLst>
            </a:pPr>
            <a:endParaRPr lang="de-DE" sz="800" dirty="0">
              <a:latin typeface="Arial" panose="020B0604020202020204" pitchFamily="34" charset="0"/>
              <a:cs typeface="Arial" panose="020B0604020202020204" pitchFamily="34" charset="0"/>
            </a:endParaRPr>
          </a:p>
          <a:p>
            <a:pPr>
              <a:lnSpc>
                <a:spcPct val="150000"/>
              </a:lnSpc>
              <a:buClr>
                <a:schemeClr val="tx1"/>
              </a:buClr>
              <a:buSzPct val="120000"/>
              <a:tabLst>
                <a:tab pos="982663" algn="l"/>
                <a:tab pos="1790700" algn="l"/>
                <a:tab pos="2600325" algn="r"/>
              </a:tabLst>
            </a:pPr>
            <a:endParaRPr lang="de-DE" sz="800" dirty="0">
              <a:latin typeface="Arial" panose="020B0604020202020204" pitchFamily="34" charset="0"/>
              <a:cs typeface="Arial" panose="020B0604020202020204" pitchFamily="34" charset="0"/>
            </a:endParaRPr>
          </a:p>
          <a:p>
            <a:pPr>
              <a:lnSpc>
                <a:spcPct val="150000"/>
              </a:lnSpc>
              <a:buClr>
                <a:schemeClr val="tx1"/>
              </a:buClr>
              <a:buSzPct val="120000"/>
              <a:tabLst>
                <a:tab pos="982663" algn="l"/>
                <a:tab pos="1790700" algn="l"/>
                <a:tab pos="2600325" algn="r"/>
              </a:tabLst>
            </a:pPr>
            <a:endParaRPr lang="de-DE" sz="800" dirty="0">
              <a:latin typeface="Arial" panose="020B0604020202020204" pitchFamily="34" charset="0"/>
              <a:cs typeface="Arial" panose="020B0604020202020204" pitchFamily="34" charset="0"/>
            </a:endParaRPr>
          </a:p>
          <a:p>
            <a:pPr>
              <a:lnSpc>
                <a:spcPct val="150000"/>
              </a:lnSpc>
              <a:buClr>
                <a:schemeClr val="tx1"/>
              </a:buClr>
              <a:buSzPct val="120000"/>
              <a:tabLst>
                <a:tab pos="982663" algn="l"/>
                <a:tab pos="1790700" algn="l"/>
                <a:tab pos="2600325" algn="r"/>
              </a:tabLst>
            </a:pPr>
            <a:endParaRPr lang="de-DE" sz="800" dirty="0">
              <a:latin typeface="Arial" panose="020B0604020202020204" pitchFamily="34" charset="0"/>
              <a:cs typeface="Arial" panose="020B0604020202020204" pitchFamily="34" charset="0"/>
            </a:endParaRPr>
          </a:p>
          <a:p>
            <a:pPr marL="228600" indent="-228600">
              <a:lnSpc>
                <a:spcPct val="150000"/>
              </a:lnSpc>
              <a:buClr>
                <a:schemeClr val="tx1"/>
              </a:buClr>
              <a:buSzPct val="120000"/>
              <a:buFont typeface="+mj-lt"/>
              <a:buAutoNum type="arabicPeriod"/>
              <a:tabLst>
                <a:tab pos="2600325" algn="r"/>
              </a:tabLst>
            </a:pPr>
            <a:endParaRPr lang="de-DE" sz="800" dirty="0">
              <a:latin typeface="Arial" panose="020B0604020202020204" pitchFamily="34" charset="0"/>
              <a:cs typeface="Arial" panose="020B0604020202020204" pitchFamily="34" charset="0"/>
            </a:endParaRPr>
          </a:p>
        </p:txBody>
      </p:sp>
      <p:pic>
        <p:nvPicPr>
          <p:cNvPr id="25" name="Grafik 24" descr="C:\Users\Fhudetschek\Pictures\Logos\sodexo\SEPA solarisBank Single_Euro_Payments_Area_logo_V2.png">
            <a:extLst>
              <a:ext uri="{FF2B5EF4-FFF2-40B4-BE49-F238E27FC236}">
                <a16:creationId xmlns:a16="http://schemas.microsoft.com/office/drawing/2014/main" id="{56388495-3FC9-461D-B7A4-D1CD051A3A80}"/>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42088" y="6242907"/>
            <a:ext cx="539750" cy="254000"/>
          </a:xfrm>
          <a:prstGeom prst="rect">
            <a:avLst/>
          </a:prstGeom>
          <a:noFill/>
          <a:ln>
            <a:noFill/>
          </a:ln>
        </p:spPr>
      </p:pic>
      <p:pic>
        <p:nvPicPr>
          <p:cNvPr id="27" name="Picture 2" descr="C:\Users\Fhudetschek\Pictures\Logos\paypal\pp_h_rgb.png">
            <a:extLst>
              <a:ext uri="{FF2B5EF4-FFF2-40B4-BE49-F238E27FC236}">
                <a16:creationId xmlns:a16="http://schemas.microsoft.com/office/drawing/2014/main" id="{940B35C4-33FC-4DD8-9EAC-735C777E54A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852938" y="6477995"/>
            <a:ext cx="540000" cy="13095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a:extLst>
              <a:ext uri="{FF2B5EF4-FFF2-40B4-BE49-F238E27FC236}">
                <a16:creationId xmlns:a16="http://schemas.microsoft.com/office/drawing/2014/main" id="{98407BDE-7EDC-4094-BB82-C5E500F9C9B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615195" y="6225465"/>
            <a:ext cx="362425" cy="3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5" descr="Bildergebnis für ec kontaktlos">
            <a:extLst>
              <a:ext uri="{FF2B5EF4-FFF2-40B4-BE49-F238E27FC236}">
                <a16:creationId xmlns:a16="http://schemas.microsoft.com/office/drawing/2014/main" id="{1B8E4512-10B6-44C3-814D-8A5E700AC1E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2603611" y="6242907"/>
            <a:ext cx="261816" cy="360000"/>
          </a:xfrm>
          <a:prstGeom prst="rect">
            <a:avLst/>
          </a:prstGeom>
          <a:noFill/>
          <a:extLst>
            <a:ext uri="{909E8E84-426E-40DD-AFC4-6F175D3DCCD1}">
              <a14:hiddenFill xmlns:a14="http://schemas.microsoft.com/office/drawing/2010/main">
                <a:solidFill>
                  <a:srgbClr val="FFFFFF"/>
                </a:solidFill>
              </a14:hiddenFill>
            </a:ext>
          </a:extLst>
        </p:spPr>
      </p:pic>
      <p:sp>
        <p:nvSpPr>
          <p:cNvPr id="4" name="Rechteck 3">
            <a:extLst>
              <a:ext uri="{FF2B5EF4-FFF2-40B4-BE49-F238E27FC236}">
                <a16:creationId xmlns:a16="http://schemas.microsoft.com/office/drawing/2014/main" id="{316549CB-FAD6-4FEC-B2A1-E65C065B8D2B}"/>
              </a:ext>
            </a:extLst>
          </p:cNvPr>
          <p:cNvSpPr/>
          <p:nvPr/>
        </p:nvSpPr>
        <p:spPr>
          <a:xfrm>
            <a:off x="10371004" y="3905171"/>
            <a:ext cx="2454922" cy="1692771"/>
          </a:xfrm>
          <a:prstGeom prst="rect">
            <a:avLst/>
          </a:prstGeom>
        </p:spPr>
        <p:txBody>
          <a:bodyPr wrap="square">
            <a:spAutoFit/>
          </a:bodyPr>
          <a:lstStyle/>
          <a:p>
            <a:r>
              <a:rPr lang="de-DE" sz="800" dirty="0">
                <a:latin typeface="Arial" panose="020B0604020202020204" pitchFamily="34" charset="0"/>
                <a:cs typeface="Arial" panose="020B0604020202020204" pitchFamily="34" charset="0"/>
              </a:rPr>
              <a:t>Die Eltern/Schüler zahlen im Gästeportal </a:t>
            </a:r>
            <a:r>
              <a:rPr lang="de-DE" sz="800" i="1" dirty="0">
                <a:latin typeface="Arial" panose="020B0604020202020204" pitchFamily="34" charset="0"/>
                <a:cs typeface="Arial" panose="020B0604020202020204" pitchFamily="34" charset="0"/>
              </a:rPr>
              <a:t>(Guthaben erhöhen)</a:t>
            </a:r>
            <a:r>
              <a:rPr lang="de-DE" sz="800" dirty="0">
                <a:latin typeface="Arial" panose="020B0604020202020204" pitchFamily="34" charset="0"/>
                <a:cs typeface="Arial" panose="020B0604020202020204" pitchFamily="34" charset="0"/>
              </a:rPr>
              <a:t> einen Betrag online im Voraus per </a:t>
            </a:r>
            <a:r>
              <a:rPr lang="de-DE" sz="800" b="1" dirty="0">
                <a:latin typeface="Arial" panose="020B0604020202020204" pitchFamily="34" charset="0"/>
                <a:cs typeface="Arial" panose="020B0604020202020204" pitchFamily="34" charset="0"/>
              </a:rPr>
              <a:t>paydirekt</a:t>
            </a:r>
            <a:r>
              <a:rPr lang="de-DE" sz="800" dirty="0">
                <a:latin typeface="Arial" panose="020B0604020202020204" pitchFamily="34" charset="0"/>
                <a:cs typeface="Arial" panose="020B0604020202020204" pitchFamily="34" charset="0"/>
              </a:rPr>
              <a:t> oder mit Angabe des individuellen Verwendungszwecks per </a:t>
            </a:r>
            <a:r>
              <a:rPr lang="de-DE" sz="800" b="1" dirty="0">
                <a:latin typeface="Arial" panose="020B0604020202020204" pitchFamily="34" charset="0"/>
                <a:cs typeface="Arial" panose="020B0604020202020204" pitchFamily="34" charset="0"/>
              </a:rPr>
              <a:t>Banküberweisung</a:t>
            </a:r>
            <a:r>
              <a:rPr lang="de-DE" sz="800" dirty="0">
                <a:latin typeface="Arial" panose="020B0604020202020204" pitchFamily="34" charset="0"/>
                <a:cs typeface="Arial" panose="020B0604020202020204" pitchFamily="34" charset="0"/>
              </a:rPr>
              <a:t> auf das Mensa-Konto. </a:t>
            </a:r>
            <a:r>
              <a:rPr lang="de-DE" sz="800" i="1" dirty="0">
                <a:latin typeface="Arial" panose="020B0604020202020204" pitchFamily="34" charset="0"/>
                <a:cs typeface="Arial" panose="020B0604020202020204" pitchFamily="34" charset="0"/>
              </a:rPr>
              <a:t>(siehe im Gästeportal Menüpunkt Bankformular)</a:t>
            </a:r>
          </a:p>
          <a:p>
            <a:endParaRPr lang="de-DE" sz="800" i="1" dirty="0">
              <a:latin typeface="Arial" panose="020B0604020202020204" pitchFamily="34" charset="0"/>
              <a:cs typeface="Arial" panose="020B0604020202020204" pitchFamily="34" charset="0"/>
            </a:endParaRPr>
          </a:p>
          <a:p>
            <a:r>
              <a:rPr lang="de-DE" sz="800" dirty="0">
                <a:latin typeface="Arial" panose="020B0604020202020204" pitchFamily="34" charset="0"/>
                <a:cs typeface="Arial" panose="020B0604020202020204" pitchFamily="34" charset="0"/>
              </a:rPr>
              <a:t>Der Schüler weist sich an der Kasse mit seiner Mensakarte aus, erhält das vorbestellte Menü oder bezahlt im Kiosk bargeldlos über das vorher aufgeladenen Guthaben.</a:t>
            </a:r>
          </a:p>
          <a:p>
            <a:r>
              <a:rPr lang="de-DE" sz="800" dirty="0">
                <a:latin typeface="Arial" panose="020B0604020202020204" pitchFamily="34" charset="0"/>
                <a:cs typeface="Arial" panose="020B0604020202020204" pitchFamily="34" charset="0"/>
              </a:rPr>
              <a:t/>
            </a:r>
            <a:br>
              <a:rPr lang="de-DE" sz="800" dirty="0">
                <a:latin typeface="Arial" panose="020B0604020202020204" pitchFamily="34" charset="0"/>
                <a:cs typeface="Arial" panose="020B0604020202020204" pitchFamily="34" charset="0"/>
              </a:rPr>
            </a:br>
            <a:endParaRPr lang="de-DE" sz="800" dirty="0"/>
          </a:p>
        </p:txBody>
      </p:sp>
      <p:sp>
        <p:nvSpPr>
          <p:cNvPr id="34" name="Rechteck 33">
            <a:extLst>
              <a:ext uri="{FF2B5EF4-FFF2-40B4-BE49-F238E27FC236}">
                <a16:creationId xmlns:a16="http://schemas.microsoft.com/office/drawing/2014/main" id="{163B7B15-BA2E-4234-B037-626D066249AA}"/>
              </a:ext>
            </a:extLst>
          </p:cNvPr>
          <p:cNvSpPr/>
          <p:nvPr/>
        </p:nvSpPr>
        <p:spPr>
          <a:xfrm>
            <a:off x="7059501" y="758412"/>
            <a:ext cx="2827020" cy="4916987"/>
          </a:xfrm>
          <a:prstGeom prst="rect">
            <a:avLst/>
          </a:prstGeom>
        </p:spPr>
        <p:txBody>
          <a:bodyPr wrap="square">
            <a:spAutoFit/>
          </a:bodyPr>
          <a:lstStyle/>
          <a:p>
            <a:pPr>
              <a:lnSpc>
                <a:spcPct val="150000"/>
              </a:lnSpc>
            </a:pPr>
            <a:r>
              <a:rPr lang="de-DE" sz="1000" b="1" dirty="0">
                <a:latin typeface="Arial" panose="020B0604020202020204" pitchFamily="34" charset="0"/>
                <a:cs typeface="Arial" panose="020B0604020202020204" pitchFamily="34" charset="0"/>
              </a:rPr>
              <a:t>Mobiler Zugriff über die APP </a:t>
            </a:r>
            <a:r>
              <a:rPr lang="de-DE" sz="1000" b="1" dirty="0" err="1">
                <a:latin typeface="Arial" panose="020B0604020202020204" pitchFamily="34" charset="0"/>
                <a:cs typeface="Arial" panose="020B0604020202020204" pitchFamily="34" charset="0"/>
              </a:rPr>
              <a:t>lunch:time</a:t>
            </a:r>
            <a:endParaRPr lang="de-DE" sz="1000" b="1"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r>
              <a:rPr lang="de-DE" sz="800" dirty="0">
                <a:latin typeface="Arial" panose="020B0604020202020204" pitchFamily="34" charset="0"/>
                <a:cs typeface="Arial" panose="020B0604020202020204" pitchFamily="34" charset="0"/>
              </a:rPr>
              <a:t>Mit der App </a:t>
            </a:r>
            <a:r>
              <a:rPr lang="de-DE" sz="800" dirty="0" err="1">
                <a:latin typeface="Arial" panose="020B0604020202020204" pitchFamily="34" charset="0"/>
                <a:cs typeface="Arial" panose="020B0604020202020204" pitchFamily="34" charset="0"/>
              </a:rPr>
              <a:t>lunch:time</a:t>
            </a:r>
            <a:r>
              <a:rPr lang="de-DE" sz="800" dirty="0">
                <a:latin typeface="Arial" panose="020B0604020202020204" pitchFamily="34" charset="0"/>
                <a:cs typeface="Arial" panose="020B0604020202020204" pitchFamily="34" charset="0"/>
              </a:rPr>
              <a:t> haben Sie den Zugriff auf Ihr Gästeportal MIN-TEC® immer dabei. Sie können somit im Speiseplan für die nächste(n) Schulwoche(n) stöbern und gleich Ihre Auswahl problemlos bestellen.</a:t>
            </a:r>
          </a:p>
          <a:p>
            <a:pPr>
              <a:lnSpc>
                <a:spcPct val="150000"/>
              </a:lnSpc>
            </a:pPr>
            <a:r>
              <a:rPr lang="de-DE" sz="800" dirty="0">
                <a:latin typeface="Arial" panose="020B0604020202020204" pitchFamily="34" charset="0"/>
                <a:cs typeface="Arial" panose="020B0604020202020204" pitchFamily="34" charset="0"/>
              </a:rPr>
              <a:t>Natürlich stehen Ihnen auch sämtliche bisherigen Transaktionen in der Bestell- bzw. Kontohistorie zur Verfügung, so dass Sie alle Bestellungen jederzeit nachvollziehen können.</a:t>
            </a: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r>
              <a:rPr lang="de-DE" sz="800" dirty="0">
                <a:latin typeface="Arial" panose="020B0604020202020204" pitchFamily="34" charset="0"/>
                <a:cs typeface="Arial" panose="020B0604020202020204" pitchFamily="34" charset="0"/>
              </a:rPr>
              <a:t>Installieren Sie dazu die APP </a:t>
            </a:r>
            <a:r>
              <a:rPr lang="de-DE" sz="800" dirty="0" err="1">
                <a:latin typeface="Arial" panose="020B0604020202020204" pitchFamily="34" charset="0"/>
                <a:cs typeface="Arial" panose="020B0604020202020204" pitchFamily="34" charset="0"/>
              </a:rPr>
              <a:t>lunch:time</a:t>
            </a:r>
            <a:r>
              <a:rPr lang="de-DE" sz="800" dirty="0">
                <a:latin typeface="Arial" panose="020B0604020202020204" pitchFamily="34" charset="0"/>
                <a:cs typeface="Arial" panose="020B0604020202020204" pitchFamily="34" charset="0"/>
              </a:rPr>
              <a:t> auf Ihrem Smartphone und hinterlegen Sie zusammen mit der Standortnummer:  </a:t>
            </a:r>
            <a:r>
              <a:rPr lang="de-DE" sz="800" b="1" u="sng" dirty="0">
                <a:latin typeface="Arial" panose="020B0604020202020204" pitchFamily="34" charset="0"/>
                <a:cs typeface="Arial" panose="020B0604020202020204" pitchFamily="34" charset="0"/>
              </a:rPr>
              <a:t>7629720</a:t>
            </a:r>
            <a:r>
              <a:rPr lang="de-DE" sz="800" b="1" dirty="0">
                <a:latin typeface="Arial" panose="020B0604020202020204" pitchFamily="34" charset="0"/>
                <a:cs typeface="Arial" panose="020B0604020202020204" pitchFamily="34" charset="0"/>
              </a:rPr>
              <a:t>  </a:t>
            </a:r>
            <a:r>
              <a:rPr lang="de-DE" sz="800" dirty="0">
                <a:latin typeface="Arial" panose="020B0604020202020204" pitchFamily="34" charset="0"/>
                <a:cs typeface="Arial" panose="020B0604020202020204" pitchFamily="34" charset="0"/>
              </a:rPr>
              <a:t>ihre Anmeldedaten.</a:t>
            </a: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pPr>
            <a:endParaRPr lang="de-DE" sz="800" dirty="0">
              <a:latin typeface="Arial" panose="020B0604020202020204" pitchFamily="34" charset="0"/>
              <a:cs typeface="Arial" panose="020B0604020202020204" pitchFamily="34" charset="0"/>
            </a:endParaRPr>
          </a:p>
          <a:p>
            <a:pPr>
              <a:lnSpc>
                <a:spcPct val="150000"/>
              </a:lnSpc>
              <a:tabLst>
                <a:tab pos="406400" algn="ctr"/>
                <a:tab pos="1344613" algn="ctr"/>
                <a:tab pos="2181225" algn="ctr"/>
              </a:tabLst>
            </a:pPr>
            <a:r>
              <a:rPr lang="de-DE" sz="800" dirty="0">
                <a:latin typeface="Arial" panose="020B0604020202020204" pitchFamily="34" charset="0"/>
                <a:cs typeface="Arial" panose="020B0604020202020204" pitchFamily="34" charset="0"/>
              </a:rPr>
              <a:t>	</a:t>
            </a:r>
          </a:p>
          <a:p>
            <a:pPr>
              <a:lnSpc>
                <a:spcPct val="150000"/>
              </a:lnSpc>
              <a:tabLst>
                <a:tab pos="406400" algn="ctr"/>
                <a:tab pos="1344613" algn="ctr"/>
                <a:tab pos="2181225" algn="ctr"/>
              </a:tabLst>
            </a:pPr>
            <a:r>
              <a:rPr lang="de-DE" sz="800" dirty="0">
                <a:latin typeface="Arial" panose="020B0604020202020204" pitchFamily="34" charset="0"/>
                <a:cs typeface="Arial" panose="020B0604020202020204" pitchFamily="34" charset="0"/>
              </a:rPr>
              <a:t>Einmal anmelden		Essen bestellen</a:t>
            </a:r>
          </a:p>
        </p:txBody>
      </p:sp>
      <p:sp>
        <p:nvSpPr>
          <p:cNvPr id="39" name="Rectangle 211">
            <a:extLst>
              <a:ext uri="{FF2B5EF4-FFF2-40B4-BE49-F238E27FC236}">
                <a16:creationId xmlns:a16="http://schemas.microsoft.com/office/drawing/2014/main" id="{364300BE-92DF-4DB9-BE9F-713E31DCAF26}"/>
              </a:ext>
            </a:extLst>
          </p:cNvPr>
          <p:cNvSpPr>
            <a:spLocks noChangeArrowheads="1"/>
          </p:cNvSpPr>
          <p:nvPr/>
        </p:nvSpPr>
        <p:spPr bwMode="auto">
          <a:xfrm>
            <a:off x="7910514" y="287531"/>
            <a:ext cx="2147887" cy="374015"/>
          </a:xfrm>
          <a:prstGeom prst="rect">
            <a:avLst/>
          </a:prstGeom>
          <a:solidFill>
            <a:srgbClr val="FADD0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ctr" anchorCtr="0" upright="1">
            <a:noAutofit/>
          </a:bodyPr>
          <a:lstStyle/>
          <a:p>
            <a:pPr algn="r"/>
            <a:r>
              <a:rPr lang="de-DE" sz="1400" b="1" dirty="0">
                <a:latin typeface="Arial"/>
              </a:rPr>
              <a:t>APP </a:t>
            </a:r>
            <a:r>
              <a:rPr lang="de-DE" sz="1400" b="1" dirty="0" err="1">
                <a:latin typeface="Arial"/>
              </a:rPr>
              <a:t>lunch:time</a:t>
            </a:r>
            <a:endParaRPr lang="de-DE" sz="1400" dirty="0"/>
          </a:p>
        </p:txBody>
      </p:sp>
      <p:pic>
        <p:nvPicPr>
          <p:cNvPr id="42" name="Grafik 41">
            <a:extLst>
              <a:ext uri="{FF2B5EF4-FFF2-40B4-BE49-F238E27FC236}">
                <a16:creationId xmlns:a16="http://schemas.microsoft.com/office/drawing/2014/main" id="{D3DFD4F0-8175-4F71-891F-8766F9BE5988}"/>
              </a:ext>
            </a:extLst>
          </p:cNvPr>
          <p:cNvPicPr>
            <a:picLocks noChangeAspect="1"/>
          </p:cNvPicPr>
          <p:nvPr/>
        </p:nvPicPr>
        <p:blipFill>
          <a:blip r:embed="rId14"/>
          <a:stretch>
            <a:fillRect/>
          </a:stretch>
        </p:blipFill>
        <p:spPr>
          <a:xfrm>
            <a:off x="7910513" y="282798"/>
            <a:ext cx="375677" cy="374015"/>
          </a:xfrm>
          <a:prstGeom prst="rect">
            <a:avLst/>
          </a:prstGeom>
        </p:spPr>
      </p:pic>
      <p:grpSp>
        <p:nvGrpSpPr>
          <p:cNvPr id="43" name="Gruppieren 42">
            <a:extLst>
              <a:ext uri="{FF2B5EF4-FFF2-40B4-BE49-F238E27FC236}">
                <a16:creationId xmlns:a16="http://schemas.microsoft.com/office/drawing/2014/main" id="{6E03E9EF-0EE7-46EE-B56F-4F08D4CEFAF9}"/>
              </a:ext>
            </a:extLst>
          </p:cNvPr>
          <p:cNvGrpSpPr/>
          <p:nvPr/>
        </p:nvGrpSpPr>
        <p:grpSpPr>
          <a:xfrm>
            <a:off x="7103179" y="5505465"/>
            <a:ext cx="2739663" cy="1800000"/>
            <a:chOff x="7024138" y="3290465"/>
            <a:chExt cx="2739663" cy="1800000"/>
          </a:xfrm>
        </p:grpSpPr>
        <p:pic>
          <p:nvPicPr>
            <p:cNvPr id="45" name="Grafik 44" descr="Ein Bild, das Screenshot enthält.&#10;&#10;Automatisch generierte Beschreibung">
              <a:extLst>
                <a:ext uri="{FF2B5EF4-FFF2-40B4-BE49-F238E27FC236}">
                  <a16:creationId xmlns:a16="http://schemas.microsoft.com/office/drawing/2014/main" id="{1410B100-3FA9-45F4-B410-272626C244C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921906" y="3290465"/>
              <a:ext cx="950941" cy="1800000"/>
            </a:xfrm>
            <a:prstGeom prst="rect">
              <a:avLst/>
            </a:prstGeom>
          </p:spPr>
        </p:pic>
        <p:pic>
          <p:nvPicPr>
            <p:cNvPr id="46" name="Grafik 45" descr="Ein Bild, das Screenshot enthält.&#10;&#10;Automatisch generierte Beschreibung">
              <a:extLst>
                <a:ext uri="{FF2B5EF4-FFF2-40B4-BE49-F238E27FC236}">
                  <a16:creationId xmlns:a16="http://schemas.microsoft.com/office/drawing/2014/main" id="{2B672454-C4A0-44FF-A170-8A28186417E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24138" y="3290465"/>
              <a:ext cx="950941" cy="1800000"/>
            </a:xfrm>
            <a:prstGeom prst="rect">
              <a:avLst/>
            </a:prstGeom>
          </p:spPr>
        </p:pic>
        <p:pic>
          <p:nvPicPr>
            <p:cNvPr id="47" name="Grafik 46" descr="Ein Bild, das Screenshot enthält.&#10;&#10;Automatisch generierte Beschreibung">
              <a:extLst>
                <a:ext uri="{FF2B5EF4-FFF2-40B4-BE49-F238E27FC236}">
                  <a16:creationId xmlns:a16="http://schemas.microsoft.com/office/drawing/2014/main" id="{D6FE5B67-77F0-4AD1-8003-CDD169C7D91D}"/>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12860" y="3290465"/>
              <a:ext cx="950941" cy="1800000"/>
            </a:xfrm>
            <a:prstGeom prst="rect">
              <a:avLst/>
            </a:prstGeom>
          </p:spPr>
        </p:pic>
      </p:grpSp>
      <p:grpSp>
        <p:nvGrpSpPr>
          <p:cNvPr id="6" name="Gruppieren 5">
            <a:extLst>
              <a:ext uri="{FF2B5EF4-FFF2-40B4-BE49-F238E27FC236}">
                <a16:creationId xmlns:a16="http://schemas.microsoft.com/office/drawing/2014/main" id="{62318AFA-3389-4E2D-BCAE-A8AA35B671A5}"/>
              </a:ext>
            </a:extLst>
          </p:cNvPr>
          <p:cNvGrpSpPr/>
          <p:nvPr/>
        </p:nvGrpSpPr>
        <p:grpSpPr>
          <a:xfrm>
            <a:off x="5820420" y="1530277"/>
            <a:ext cx="499102" cy="1015663"/>
            <a:chOff x="5759460" y="1530277"/>
            <a:chExt cx="499102" cy="1015663"/>
          </a:xfrm>
        </p:grpSpPr>
        <p:sp>
          <p:nvSpPr>
            <p:cNvPr id="2" name="Textfeld 1"/>
            <p:cNvSpPr txBox="1"/>
            <p:nvPr/>
          </p:nvSpPr>
          <p:spPr>
            <a:xfrm>
              <a:off x="5759460" y="1530277"/>
              <a:ext cx="499102" cy="1015663"/>
            </a:xfrm>
            <a:prstGeom prst="rect">
              <a:avLst/>
            </a:prstGeom>
            <a:noFill/>
            <a:ln w="6350">
              <a:solidFill>
                <a:schemeClr val="tx1"/>
              </a:solidFill>
            </a:ln>
          </p:spPr>
          <p:txBody>
            <a:bodyPr wrap="none" lIns="36000" rIns="36000" rtlCol="0">
              <a:spAutoFit/>
            </a:bodyPr>
            <a:lstStyle/>
            <a:p>
              <a:r>
                <a:rPr lang="de-DE" sz="200" b="1" dirty="0">
                  <a:latin typeface="Arial" panose="020B0604020202020204" pitchFamily="34" charset="0"/>
                  <a:cs typeface="Arial" panose="020B0604020202020204" pitchFamily="34" charset="0"/>
                </a:rPr>
                <a:t>Registrierungsbestätigung</a:t>
              </a:r>
            </a:p>
            <a:p>
              <a:endParaRPr lang="de-DE" sz="200" dirty="0">
                <a:latin typeface="Arial" panose="020B0604020202020204" pitchFamily="34" charset="0"/>
                <a:cs typeface="Arial" panose="020B0604020202020204" pitchFamily="34" charset="0"/>
              </a:endParaRPr>
            </a:p>
            <a:p>
              <a:r>
                <a:rPr lang="de-DE" sz="200" dirty="0">
                  <a:latin typeface="Arial" panose="020B0604020202020204" pitchFamily="34" charset="0"/>
                  <a:cs typeface="Arial" panose="020B0604020202020204" pitchFamily="34" charset="0"/>
                </a:rPr>
                <a:t>Mittagessen </a:t>
              </a:r>
            </a:p>
            <a:p>
              <a:r>
                <a:rPr lang="de-DE" sz="200" dirty="0">
                  <a:latin typeface="Arial" panose="020B0604020202020204" pitchFamily="34" charset="0"/>
                  <a:cs typeface="Arial" panose="020B0604020202020204" pitchFamily="34" charset="0"/>
                </a:rPr>
                <a:t>sicher und schnell</a:t>
              </a:r>
            </a:p>
            <a:p>
              <a:r>
                <a:rPr lang="de-DE" sz="200" dirty="0">
                  <a:latin typeface="Arial" panose="020B0604020202020204" pitchFamily="34" charset="0"/>
                  <a:cs typeface="Arial" panose="020B0604020202020204" pitchFamily="34" charset="0"/>
                </a:rPr>
                <a:t>online bestellen und bezahlen</a:t>
              </a:r>
            </a:p>
            <a:p>
              <a:endParaRPr lang="de-DE" sz="200" dirty="0">
                <a:latin typeface="Arial" panose="020B0604020202020204" pitchFamily="34" charset="0"/>
                <a:cs typeface="Arial" panose="020B0604020202020204" pitchFamily="34" charset="0"/>
              </a:endParaRPr>
            </a:p>
            <a:p>
              <a:r>
                <a:rPr lang="de-DE" sz="200" dirty="0">
                  <a:latin typeface="Arial" panose="020B0604020202020204" pitchFamily="34" charset="0"/>
                  <a:cs typeface="Arial" panose="020B0604020202020204" pitchFamily="34" charset="0"/>
                </a:rPr>
                <a:t>---------------------------------------------------</a:t>
              </a:r>
            </a:p>
            <a:p>
              <a:endParaRPr lang="de-DE" sz="200" dirty="0">
                <a:latin typeface="Arial" panose="020B0604020202020204" pitchFamily="34" charset="0"/>
                <a:cs typeface="Arial" panose="020B0604020202020204" pitchFamily="34" charset="0"/>
              </a:endParaRPr>
            </a:p>
            <a:p>
              <a:r>
                <a:rPr lang="de-DE" sz="200" dirty="0">
                  <a:latin typeface="Arial" panose="020B0604020202020204" pitchFamily="34" charset="0"/>
                  <a:cs typeface="Arial" panose="020B0604020202020204" pitchFamily="34" charset="0"/>
                </a:rPr>
                <a:t>Ihre Zugangsdaten </a:t>
              </a:r>
              <a:br>
                <a:rPr lang="de-DE" sz="200" dirty="0">
                  <a:latin typeface="Arial" panose="020B0604020202020204" pitchFamily="34" charset="0"/>
                  <a:cs typeface="Arial" panose="020B0604020202020204" pitchFamily="34" charset="0"/>
                </a:rPr>
              </a:br>
              <a:r>
                <a:rPr lang="de-DE" sz="200" dirty="0">
                  <a:latin typeface="Arial" panose="020B0604020202020204" pitchFamily="34" charset="0"/>
                  <a:cs typeface="Arial" panose="020B0604020202020204" pitchFamily="34" charset="0"/>
                </a:rPr>
                <a:t>für den ersten Login des </a:t>
              </a:r>
              <a:br>
                <a:rPr lang="de-DE" sz="200" dirty="0">
                  <a:latin typeface="Arial" panose="020B0604020202020204" pitchFamily="34" charset="0"/>
                  <a:cs typeface="Arial" panose="020B0604020202020204" pitchFamily="34" charset="0"/>
                </a:rPr>
              </a:br>
              <a:r>
                <a:rPr lang="de-DE" sz="200" dirty="0">
                  <a:latin typeface="Arial" panose="020B0604020202020204" pitchFamily="34" charset="0"/>
                  <a:cs typeface="Arial" panose="020B0604020202020204" pitchFamily="34" charset="0"/>
                </a:rPr>
                <a:t>Gästeportal MIN-TEC der Mesa</a:t>
              </a:r>
            </a:p>
            <a:p>
              <a:endParaRPr lang="de-DE" sz="200" dirty="0">
                <a:latin typeface="Arial" panose="020B0604020202020204" pitchFamily="34" charset="0"/>
                <a:cs typeface="Arial" panose="020B0604020202020204" pitchFamily="34" charset="0"/>
              </a:endParaRPr>
            </a:p>
            <a:p>
              <a:pPr>
                <a:tabLst>
                  <a:tab pos="269875" algn="l"/>
                </a:tabLst>
              </a:pPr>
              <a:r>
                <a:rPr lang="de-DE" sz="200" dirty="0">
                  <a:latin typeface="Arial" panose="020B0604020202020204" pitchFamily="34" charset="0"/>
                  <a:cs typeface="Arial" panose="020B0604020202020204" pitchFamily="34" charset="0"/>
                </a:rPr>
                <a:t>---------------------------------------------------</a:t>
              </a:r>
            </a:p>
            <a:p>
              <a:pPr>
                <a:tabLst>
                  <a:tab pos="179388" algn="l"/>
                </a:tabLst>
              </a:pPr>
              <a:r>
                <a:rPr lang="de-DE" sz="200" dirty="0" err="1">
                  <a:latin typeface="Arial" panose="020B0604020202020204" pitchFamily="34" charset="0"/>
                  <a:cs typeface="Arial" panose="020B0604020202020204" pitchFamily="34" charset="0"/>
                </a:rPr>
                <a:t>WebUrl</a:t>
              </a:r>
              <a:r>
                <a:rPr lang="de-DE" sz="200" dirty="0">
                  <a:latin typeface="Arial" panose="020B0604020202020204" pitchFamily="34" charset="0"/>
                  <a:cs typeface="Arial" panose="020B0604020202020204" pitchFamily="34" charset="0"/>
                </a:rPr>
                <a:t>: 	min-tec.de/VB/</a:t>
              </a:r>
              <a:r>
                <a:rPr lang="de-DE" sz="200" dirty="0" err="1">
                  <a:latin typeface="Arial" panose="020B0604020202020204" pitchFamily="34" charset="0"/>
                  <a:cs typeface="Arial" panose="020B0604020202020204" pitchFamily="34" charset="0"/>
                </a:rPr>
                <a:t>Dev</a:t>
              </a:r>
              <a:endParaRPr lang="de-DE" sz="200" dirty="0">
                <a:latin typeface="Arial" panose="020B0604020202020204" pitchFamily="34" charset="0"/>
                <a:cs typeface="Arial" panose="020B0604020202020204" pitchFamily="34" charset="0"/>
              </a:endParaRPr>
            </a:p>
            <a:p>
              <a:pPr>
                <a:tabLst>
                  <a:tab pos="179388" algn="l"/>
                </a:tabLst>
              </a:pPr>
              <a:r>
                <a:rPr lang="de-DE" sz="200" dirty="0">
                  <a:latin typeface="Arial" panose="020B0604020202020204" pitchFamily="34" charset="0"/>
                  <a:cs typeface="Arial" panose="020B0604020202020204" pitchFamily="34" charset="0"/>
                </a:rPr>
                <a:t>Benutzer:  	1700267268</a:t>
              </a:r>
            </a:p>
            <a:p>
              <a:pPr>
                <a:tabLst>
                  <a:tab pos="179388" algn="l"/>
                </a:tabLst>
              </a:pPr>
              <a:r>
                <a:rPr lang="de-DE" sz="200" dirty="0">
                  <a:latin typeface="Arial" panose="020B0604020202020204" pitchFamily="34" charset="0"/>
                  <a:cs typeface="Arial" panose="020B0604020202020204" pitchFamily="34" charset="0"/>
                </a:rPr>
                <a:t>Passwort:	11600</a:t>
              </a: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r>
                <a:rPr lang="de-DE" sz="200" dirty="0">
                  <a:latin typeface="Arial" panose="020B0604020202020204" pitchFamily="34" charset="0"/>
                  <a:cs typeface="Arial" panose="020B0604020202020204" pitchFamily="34" charset="0"/>
                </a:rPr>
                <a:t>---------------------------------------------------</a:t>
              </a:r>
            </a:p>
            <a:p>
              <a:pPr>
                <a:tabLst>
                  <a:tab pos="269875" algn="l"/>
                </a:tabLst>
              </a:pPr>
              <a:r>
                <a:rPr lang="de-DE" sz="200" dirty="0">
                  <a:latin typeface="Arial" panose="020B0604020202020204" pitchFamily="34" charset="0"/>
                  <a:cs typeface="Arial" panose="020B0604020202020204" pitchFamily="34" charset="0"/>
                </a:rPr>
                <a:t>Mensa Schulzentrum Musterstadt</a:t>
              </a:r>
            </a:p>
            <a:p>
              <a:pPr>
                <a:tabLst>
                  <a:tab pos="269875" algn="l"/>
                </a:tabLst>
              </a:pPr>
              <a:r>
                <a:rPr lang="de-DE" sz="200" dirty="0">
                  <a:latin typeface="Arial" panose="020B0604020202020204" pitchFamily="34" charset="0"/>
                  <a:cs typeface="Arial" panose="020B0604020202020204" pitchFamily="34" charset="0"/>
                </a:rPr>
                <a:t>Schulstraße 1</a:t>
              </a:r>
            </a:p>
            <a:p>
              <a:pPr>
                <a:tabLst>
                  <a:tab pos="269875" algn="l"/>
                </a:tabLst>
              </a:pPr>
              <a:r>
                <a:rPr lang="de-DE" sz="200" dirty="0">
                  <a:latin typeface="Arial" panose="020B0604020202020204" pitchFamily="34" charset="0"/>
                  <a:cs typeface="Arial" panose="020B0604020202020204" pitchFamily="34" charset="0"/>
                </a:rPr>
                <a:t>00000 Schulstadt</a:t>
              </a: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a:p>
              <a:pPr>
                <a:tabLst>
                  <a:tab pos="269875" algn="l"/>
                </a:tabLst>
              </a:pPr>
              <a:endParaRPr lang="de-DE" sz="200" dirty="0">
                <a:latin typeface="Arial" panose="020B0604020202020204" pitchFamily="34" charset="0"/>
                <a:cs typeface="Arial" panose="020B0604020202020204" pitchFamily="34" charset="0"/>
              </a:endParaRPr>
            </a:p>
          </p:txBody>
        </p:sp>
        <p:pic>
          <p:nvPicPr>
            <p:cNvPr id="54" name="Grafik 53">
              <a:extLst>
                <a:ext uri="{FF2B5EF4-FFF2-40B4-BE49-F238E27FC236}">
                  <a16:creationId xmlns:a16="http://schemas.microsoft.com/office/drawing/2014/main" id="{2A15E48B-288D-4E3F-8AE4-67F16B3268B3}"/>
                </a:ext>
              </a:extLst>
            </p:cNvPr>
            <p:cNvPicPr>
              <a:picLocks noChangeAspect="1"/>
            </p:cNvPicPr>
            <p:nvPr/>
          </p:nvPicPr>
          <p:blipFill>
            <a:blip r:embed="rId18"/>
            <a:stretch>
              <a:fillRect/>
            </a:stretch>
          </p:blipFill>
          <p:spPr>
            <a:xfrm>
              <a:off x="5788585" y="2239624"/>
              <a:ext cx="259200" cy="273650"/>
            </a:xfrm>
            <a:prstGeom prst="rect">
              <a:avLst/>
            </a:prstGeom>
          </p:spPr>
        </p:pic>
      </p:grpSp>
      <p:pic>
        <p:nvPicPr>
          <p:cNvPr id="56" name="Grafik 55">
            <a:extLst>
              <a:ext uri="{FF2B5EF4-FFF2-40B4-BE49-F238E27FC236}">
                <a16:creationId xmlns:a16="http://schemas.microsoft.com/office/drawing/2014/main" id="{51086E2D-C303-414C-8C77-730DB6F8AB8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049911" y="6680943"/>
            <a:ext cx="842481" cy="439556"/>
          </a:xfrm>
          <a:prstGeom prst="rect">
            <a:avLst/>
          </a:prstGeom>
        </p:spPr>
      </p:pic>
      <p:grpSp>
        <p:nvGrpSpPr>
          <p:cNvPr id="11" name="Gruppieren 10">
            <a:extLst>
              <a:ext uri="{FF2B5EF4-FFF2-40B4-BE49-F238E27FC236}">
                <a16:creationId xmlns:a16="http://schemas.microsoft.com/office/drawing/2014/main" id="{7E302C98-0BB2-4823-8060-D7B2809AD33F}"/>
              </a:ext>
            </a:extLst>
          </p:cNvPr>
          <p:cNvGrpSpPr/>
          <p:nvPr/>
        </p:nvGrpSpPr>
        <p:grpSpPr>
          <a:xfrm>
            <a:off x="7184493" y="3748850"/>
            <a:ext cx="905109" cy="1140482"/>
            <a:chOff x="7095042" y="3748850"/>
            <a:chExt cx="905109" cy="1140482"/>
          </a:xfrm>
        </p:grpSpPr>
        <p:pic>
          <p:nvPicPr>
            <p:cNvPr id="50" name="Picture 4" descr="Apple App Store">
              <a:extLst>
                <a:ext uri="{FF2B5EF4-FFF2-40B4-BE49-F238E27FC236}">
                  <a16:creationId xmlns:a16="http://schemas.microsoft.com/office/drawing/2014/main" id="{11423F5F-FFCC-48FA-A104-9688144730D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00151" y="4641963"/>
              <a:ext cx="900000" cy="247369"/>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a:extLst>
                <a:ext uri="{FF2B5EF4-FFF2-40B4-BE49-F238E27FC236}">
                  <a16:creationId xmlns:a16="http://schemas.microsoft.com/office/drawing/2014/main" id="{9660B22C-44AC-4026-81F1-28D898CFB163}"/>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7990" t="8311" r="7990" b="8311"/>
            <a:stretch/>
          </p:blipFill>
          <p:spPr>
            <a:xfrm>
              <a:off x="7095042" y="3748850"/>
              <a:ext cx="900000" cy="893113"/>
            </a:xfrm>
            <a:prstGeom prst="rect">
              <a:avLst/>
            </a:prstGeom>
          </p:spPr>
        </p:pic>
      </p:grpSp>
      <p:grpSp>
        <p:nvGrpSpPr>
          <p:cNvPr id="17" name="Gruppieren 16">
            <a:extLst>
              <a:ext uri="{FF2B5EF4-FFF2-40B4-BE49-F238E27FC236}">
                <a16:creationId xmlns:a16="http://schemas.microsoft.com/office/drawing/2014/main" id="{EAFE836D-3ACF-4573-A623-B014C0B348D4}"/>
              </a:ext>
            </a:extLst>
          </p:cNvPr>
          <p:cNvGrpSpPr/>
          <p:nvPr/>
        </p:nvGrpSpPr>
        <p:grpSpPr>
          <a:xfrm>
            <a:off x="8786993" y="3744661"/>
            <a:ext cx="900000" cy="1146564"/>
            <a:chOff x="8727359" y="3744661"/>
            <a:chExt cx="900000" cy="1146564"/>
          </a:xfrm>
        </p:grpSpPr>
        <p:pic>
          <p:nvPicPr>
            <p:cNvPr id="52" name="Picture 6" descr="Google Play Store">
              <a:extLst>
                <a:ext uri="{FF2B5EF4-FFF2-40B4-BE49-F238E27FC236}">
                  <a16:creationId xmlns:a16="http://schemas.microsoft.com/office/drawing/2014/main" id="{429D0A17-94AE-488D-98DF-FDAC05E46686}"/>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727359" y="4633330"/>
              <a:ext cx="900000" cy="257895"/>
            </a:xfrm>
            <a:prstGeom prst="rect">
              <a:avLst/>
            </a:prstGeom>
            <a:noFill/>
            <a:extLst>
              <a:ext uri="{909E8E84-426E-40DD-AFC4-6F175D3DCCD1}">
                <a14:hiddenFill xmlns:a14="http://schemas.microsoft.com/office/drawing/2010/main">
                  <a:solidFill>
                    <a:srgbClr val="FFFFFF"/>
                  </a:solidFill>
                </a14:hiddenFill>
              </a:ext>
            </a:extLst>
          </p:spPr>
        </p:pic>
        <p:pic>
          <p:nvPicPr>
            <p:cNvPr id="14" name="Grafik 13">
              <a:extLst>
                <a:ext uri="{FF2B5EF4-FFF2-40B4-BE49-F238E27FC236}">
                  <a16:creationId xmlns:a16="http://schemas.microsoft.com/office/drawing/2014/main" id="{818CE4A7-BA60-49EA-BF4D-4B831F4715A9}"/>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l="7990" t="8519" r="7990" b="8519"/>
            <a:stretch/>
          </p:blipFill>
          <p:spPr>
            <a:xfrm>
              <a:off x="8727359" y="3744661"/>
              <a:ext cx="900000" cy="888669"/>
            </a:xfrm>
            <a:prstGeom prst="rect">
              <a:avLst/>
            </a:prstGeom>
          </p:spPr>
        </p:pic>
      </p:grpSp>
      <p:sp>
        <p:nvSpPr>
          <p:cNvPr id="48" name="Rechteck 47"/>
          <p:cNvSpPr/>
          <p:nvPr/>
        </p:nvSpPr>
        <p:spPr>
          <a:xfrm>
            <a:off x="162530" y="758412"/>
            <a:ext cx="2941983" cy="4963154"/>
          </a:xfrm>
          <a:prstGeom prst="rect">
            <a:avLst/>
          </a:prstGeom>
        </p:spPr>
        <p:txBody>
          <a:bodyPr wrap="square">
            <a:spAutoFit/>
          </a:bodyPr>
          <a:lstStyle/>
          <a:p>
            <a:pPr>
              <a:lnSpc>
                <a:spcPct val="150000"/>
              </a:lnSpc>
            </a:pPr>
            <a:r>
              <a:rPr lang="de-DE" sz="1200" b="1" dirty="0">
                <a:latin typeface="Arial" panose="020B0604020202020204" pitchFamily="34" charset="0"/>
                <a:cs typeface="Arial" panose="020B0604020202020204" pitchFamily="34" charset="0"/>
              </a:rPr>
              <a:t>Schnell und übersichtlich</a:t>
            </a:r>
          </a:p>
          <a:p>
            <a:pPr marL="171450" indent="-171450">
              <a:lnSpc>
                <a:spcPct val="150000"/>
              </a:lnSpc>
              <a:buFont typeface="Arial" panose="020B0604020202020204" pitchFamily="34" charset="0"/>
              <a:buChar char="•"/>
            </a:pPr>
            <a:r>
              <a:rPr lang="de-DE" sz="800" dirty="0">
                <a:latin typeface="Arial" panose="020B0604020202020204" pitchFamily="34" charset="0"/>
                <a:cs typeface="Arial" panose="020B0604020202020204" pitchFamily="34" charset="0"/>
              </a:rPr>
              <a:t>Checken Sie Ihr Guthaben jederzeit online – schnell, unkompliziert und ohne Aufwand. Menüs bestellen Sie in Sekunden mit nur wenigen Klicks. Und Ihre Ausgaben behalten Sie dabei jederzeit transparent im Blick.</a:t>
            </a:r>
          </a:p>
          <a:p>
            <a:pPr marL="171450" indent="-171450">
              <a:lnSpc>
                <a:spcPct val="150000"/>
              </a:lnSpc>
              <a:buFont typeface="Arial" panose="020B0604020202020204" pitchFamily="34" charset="0"/>
              <a:buChar char="•"/>
            </a:pPr>
            <a:r>
              <a:rPr lang="de-DE" sz="1200" b="1" dirty="0">
                <a:latin typeface="Arial" panose="020B0604020202020204" pitchFamily="34" charset="0"/>
                <a:cs typeface="Arial" panose="020B0604020202020204" pitchFamily="34" charset="0"/>
              </a:rPr>
              <a:t>Einfach, bleibt besser!</a:t>
            </a:r>
          </a:p>
          <a:p>
            <a:pPr marL="171450" indent="-171450">
              <a:lnSpc>
                <a:spcPct val="150000"/>
              </a:lnSpc>
              <a:buFont typeface="Arial" panose="020B0604020202020204" pitchFamily="34" charset="0"/>
              <a:buChar char="•"/>
            </a:pPr>
            <a:r>
              <a:rPr lang="de-DE" sz="800" dirty="0">
                <a:latin typeface="Arial" panose="020B0604020202020204" pitchFamily="34" charset="0"/>
                <a:cs typeface="Arial" panose="020B0604020202020204" pitchFamily="34" charset="0"/>
              </a:rPr>
              <a:t>Der Menüplan ist frühzeitig online verfügbar – so behalten Sie jederzeit den Überblick.</a:t>
            </a:r>
          </a:p>
          <a:p>
            <a:pPr marL="171450" indent="-171450">
              <a:lnSpc>
                <a:spcPct val="150000"/>
              </a:lnSpc>
              <a:buFont typeface="Arial" panose="020B0604020202020204" pitchFamily="34" charset="0"/>
              <a:buChar char="•"/>
            </a:pPr>
            <a:r>
              <a:rPr lang="de-DE" sz="800" dirty="0">
                <a:latin typeface="Arial" panose="020B0604020202020204" pitchFamily="34" charset="0"/>
                <a:cs typeface="Arial" panose="020B0604020202020204" pitchFamily="34" charset="0"/>
              </a:rPr>
              <a:t>Dank bargeldloser Bezahlung läuft die Essensausgabe schnell, sicher und unkompliziert.</a:t>
            </a:r>
          </a:p>
          <a:p>
            <a:pPr marL="171450" indent="-171450">
              <a:lnSpc>
                <a:spcPct val="150000"/>
              </a:lnSpc>
              <a:buFont typeface="Arial" panose="020B0604020202020204" pitchFamily="34" charset="0"/>
              <a:buChar char="•"/>
            </a:pPr>
            <a:r>
              <a:rPr lang="de-DE" sz="800" dirty="0">
                <a:latin typeface="Arial" panose="020B0604020202020204" pitchFamily="34" charset="0"/>
                <a:cs typeface="Arial" panose="020B0604020202020204" pitchFamily="34" charset="0"/>
              </a:rPr>
              <a:t>Die Bezahlung des Angebotes in der Mensa erfolgt direkt aus einem Vorkasse-Guthaben.</a:t>
            </a:r>
          </a:p>
          <a:p>
            <a:pPr marL="171450" indent="-171450">
              <a:lnSpc>
                <a:spcPct val="150000"/>
              </a:lnSpc>
              <a:buFont typeface="Arial" panose="020B0604020202020204" pitchFamily="34" charset="0"/>
              <a:buChar char="•"/>
            </a:pPr>
            <a:r>
              <a:rPr lang="de-DE" sz="800" dirty="0">
                <a:latin typeface="Arial" panose="020B0604020202020204" pitchFamily="34" charset="0"/>
                <a:cs typeface="Arial" panose="020B0604020202020204" pitchFamily="34" charset="0"/>
              </a:rPr>
              <a:t>Abbestellungen, zum Beispiel bei Unterrichtsausfall oder Krankheit, sind am vorherigen Werktag bis 11:00 Uhr möglich.</a:t>
            </a:r>
          </a:p>
          <a:p>
            <a:pPr>
              <a:lnSpc>
                <a:spcPct val="150000"/>
              </a:lnSpc>
            </a:pPr>
            <a:r>
              <a:rPr lang="en-US" sz="1200" b="1" dirty="0">
                <a:latin typeface="Arial" panose="020B0604020202020204" pitchFamily="34" charset="0"/>
                <a:cs typeface="Arial" panose="020B0604020202020204" pitchFamily="34" charset="0"/>
              </a:rPr>
              <a:t>Outside the school. Inside your Plan.</a:t>
            </a:r>
          </a:p>
          <a:p>
            <a:pPr algn="ctr">
              <a:lnSpc>
                <a:spcPct val="150000"/>
              </a:lnSpc>
            </a:pPr>
            <a:r>
              <a:rPr lang="de-DE" sz="800" u="sng" dirty="0">
                <a:latin typeface="Arial" panose="020B0604020202020204" pitchFamily="34" charset="0"/>
                <a:cs typeface="Arial" panose="020B0604020202020204" pitchFamily="34" charset="0"/>
              </a:rPr>
              <a:t>Im gesamten Schulzentrum gelten weiterhin die Hausordnung und das Handyverbot – für einen fokussierten und störungsfreien Schulalltag.</a:t>
            </a:r>
          </a:p>
          <a:p>
            <a:pPr algn="r">
              <a:lnSpc>
                <a:spcPct val="150000"/>
              </a:lnSpc>
            </a:pPr>
            <a:endParaRPr lang="de-DE" sz="800" dirty="0">
              <a:latin typeface="Arial" panose="020B0604020202020204" pitchFamily="34" charset="0"/>
              <a:cs typeface="Arial" panose="020B0604020202020204" pitchFamily="34" charset="0"/>
            </a:endParaRPr>
          </a:p>
          <a:p>
            <a:r>
              <a:rPr lang="de-DE" sz="800" dirty="0">
                <a:latin typeface="Arial" panose="020B0604020202020204" pitchFamily="34" charset="0"/>
                <a:cs typeface="Arial" panose="020B0604020202020204" pitchFamily="34" charset="0"/>
              </a:rPr>
              <a:t>Die App und der Bestellvorgang werden daher ganz bewusst außerhalb des Schulgeländes genutzt. So bleibt die Lernzeit ungestört, während Organisation und Bestellung flexibel von zu Hause oder unterwegs erledigt werden können.</a:t>
            </a:r>
          </a:p>
          <a:p>
            <a:r>
              <a:rPr lang="de-DE" sz="800" dirty="0">
                <a:latin typeface="Arial" panose="020B0604020202020204" pitchFamily="34" charset="0"/>
                <a:cs typeface="Arial" panose="020B0604020202020204" pitchFamily="34" charset="0"/>
              </a:rPr>
              <a:t>Bitte unterstützen Sie Ihr Kind dabei, die Bestellung vor oder nach der Schulzeit vorzunehmen.</a:t>
            </a:r>
          </a:p>
          <a:p>
            <a:pPr>
              <a:lnSpc>
                <a:spcPct val="150000"/>
              </a:lnSpc>
            </a:pPr>
            <a:endParaRPr lang="de-DE"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525146"/>
      </p:ext>
    </p:extLst>
  </p:cSld>
  <p:clrMapOvr>
    <a:masterClrMapping/>
  </p:clrMapOvr>
</p:sld>
</file>

<file path=ppt/theme/theme1.xml><?xml version="1.0" encoding="utf-8"?>
<a:theme xmlns:a="http://schemas.openxmlformats.org/drawingml/2006/main" name="Winterbroschüre 11 x 8.5">
  <a:themeElements>
    <a:clrScheme name="Winterbroschü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interBrochure.potx" id="{7914E3C1-B050-42D3-81C2-28DDEDB2390F}" vid="{CD0C94AB-A5E2-4125-87EB-8B03305B1FE4}"/>
    </a:ext>
  </a:extLst>
</a:theme>
</file>

<file path=ppt/theme/theme2.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Winter Brochure">
      <a:dk1>
        <a:srgbClr val="43403B"/>
      </a:dk1>
      <a:lt1>
        <a:sysClr val="window" lastClr="FFFFFF"/>
      </a:lt1>
      <a:dk2>
        <a:srgbClr val="000000"/>
      </a:dk2>
      <a:lt2>
        <a:srgbClr val="E5E6E7"/>
      </a:lt2>
      <a:accent1>
        <a:srgbClr val="3D4346"/>
      </a:accent1>
      <a:accent2>
        <a:srgbClr val="BB3722"/>
      </a:accent2>
      <a:accent3>
        <a:srgbClr val="857963"/>
      </a:accent3>
      <a:accent4>
        <a:srgbClr val="6B4F58"/>
      </a:accent4>
      <a:accent5>
        <a:srgbClr val="6D898A"/>
      </a:accent5>
      <a:accent6>
        <a:srgbClr val="554238"/>
      </a:accent6>
      <a:hlink>
        <a:srgbClr val="BB3722"/>
      </a:hlink>
      <a:folHlink>
        <a:srgbClr val="857963"/>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7716A6-524D-44CC-B263-8C7BFC36308E}">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6E211BD-755A-4654-913E-FE18F117E7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F64003C-4601-434A-89D5-9D79BD4916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815</Words>
  <Application>Microsoft Office PowerPoint</Application>
  <PresentationFormat>Benutzerdefiniert</PresentationFormat>
  <Paragraphs>111</Paragraphs>
  <Slides>2</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vt:i4>
      </vt:variant>
    </vt:vector>
  </HeadingPairs>
  <TitlesOfParts>
    <vt:vector size="9" baseType="lpstr">
      <vt:lpstr>Arial</vt:lpstr>
      <vt:lpstr>Calibri</vt:lpstr>
      <vt:lpstr>FruMed</vt:lpstr>
      <vt:lpstr>Frutiger 55</vt:lpstr>
      <vt:lpstr>Georgia</vt:lpstr>
      <vt:lpstr>Times New Roman</vt:lpstr>
      <vt:lpstr>Winterbroschüre 11 x 8.5</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2012-09-19T20:49:24Z</dcterms:created>
  <dcterms:modified xsi:type="dcterms:W3CDTF">2026-10-02T06:51:28Z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0x0101007C1D5F340F01F94FA2FD29A5E6DC872E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IsMyDocuments">
    <vt:bool>true</vt:bool>
  </property>
</Properties>
</file>